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8" r:id="rId4"/>
  </p:sldMasterIdLst>
  <p:notesMasterIdLst>
    <p:notesMasterId r:id="rId48"/>
  </p:notesMasterIdLst>
  <p:sldIdLst>
    <p:sldId id="340" r:id="rId5"/>
    <p:sldId id="259" r:id="rId6"/>
    <p:sldId id="341" r:id="rId7"/>
    <p:sldId id="342" r:id="rId8"/>
    <p:sldId id="343" r:id="rId9"/>
    <p:sldId id="349" r:id="rId10"/>
    <p:sldId id="351" r:id="rId11"/>
    <p:sldId id="352" r:id="rId12"/>
    <p:sldId id="344" r:id="rId13"/>
    <p:sldId id="346" r:id="rId14"/>
    <p:sldId id="345" r:id="rId15"/>
    <p:sldId id="347" r:id="rId16"/>
    <p:sldId id="348" r:id="rId17"/>
    <p:sldId id="353" r:id="rId18"/>
    <p:sldId id="354" r:id="rId19"/>
    <p:sldId id="355" r:id="rId20"/>
    <p:sldId id="356" r:id="rId21"/>
    <p:sldId id="357" r:id="rId22"/>
    <p:sldId id="360" r:id="rId23"/>
    <p:sldId id="361" r:id="rId24"/>
    <p:sldId id="362" r:id="rId25"/>
    <p:sldId id="363" r:id="rId26"/>
    <p:sldId id="384" r:id="rId27"/>
    <p:sldId id="383" r:id="rId28"/>
    <p:sldId id="385" r:id="rId29"/>
    <p:sldId id="364" r:id="rId30"/>
    <p:sldId id="365" r:id="rId31"/>
    <p:sldId id="366" r:id="rId32"/>
    <p:sldId id="367" r:id="rId33"/>
    <p:sldId id="369" r:id="rId34"/>
    <p:sldId id="370" r:id="rId35"/>
    <p:sldId id="371" r:id="rId36"/>
    <p:sldId id="372" r:id="rId37"/>
    <p:sldId id="373" r:id="rId38"/>
    <p:sldId id="374" r:id="rId39"/>
    <p:sldId id="375" r:id="rId40"/>
    <p:sldId id="376" r:id="rId41"/>
    <p:sldId id="377" r:id="rId42"/>
    <p:sldId id="379" r:id="rId43"/>
    <p:sldId id="380" r:id="rId44"/>
    <p:sldId id="381" r:id="rId45"/>
    <p:sldId id="382" r:id="rId46"/>
    <p:sldId id="378" r:id="rId47"/>
  </p:sldIdLst>
  <p:sldSz cx="9144000" cy="5143500" type="screen16x9"/>
  <p:notesSz cx="6858000" cy="9144000"/>
  <p:embeddedFontLst>
    <p:embeddedFont>
      <p:font typeface="Livvic" pitchFamily="2" charset="0"/>
      <p:regular r:id="rId49"/>
      <p:bold r:id="rId50"/>
      <p:italic r:id="rId51"/>
      <p:boldItalic r:id="rId52"/>
    </p:embeddedFont>
    <p:embeddedFont>
      <p:font typeface="Livvic Light" pitchFamily="2" charset="0"/>
      <p:regular r:id="rId53"/>
      <p:bold r:id="rId54"/>
      <p:italic r:id="rId55"/>
      <p:boldItalic r:id="rId56"/>
    </p:embeddedFont>
    <p:embeddedFont>
      <p:font typeface="Redressed" panose="020B0604020202020204" charset="0"/>
      <p:regular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0F78F1-FBAF-457F-86D9-354F56B396AD}" v="888" dt="2025-07-24T11:01:48.959"/>
    <p1510:client id="{2756CBD9-706F-4709-AFA7-A444DEC38E59}" v="2549" dt="2025-07-25T01:17:13.933"/>
  </p1510:revLst>
</p1510:revInfo>
</file>

<file path=ppt/tableStyles.xml><?xml version="1.0" encoding="utf-8"?>
<a:tblStyleLst xmlns:a="http://schemas.openxmlformats.org/drawingml/2006/main" def="{362DAB19-7682-4E7A-98F4-9A42130B1AC9}">
  <a:tblStyle styleId="{362DAB19-7682-4E7A-98F4-9A42130B1AC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87" autoAdjust="0"/>
    <p:restoredTop sz="94660"/>
  </p:normalViewPr>
  <p:slideViewPr>
    <p:cSldViewPr snapToGrid="0">
      <p:cViewPr>
        <p:scale>
          <a:sx n="100" d="100"/>
          <a:sy n="100" d="100"/>
        </p:scale>
        <p:origin x="2094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font" Target="fonts/font6.fntdata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5.fntdata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61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4.fntdata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4.xml"/><Relationship Id="rId51" Type="http://schemas.openxmlformats.org/officeDocument/2006/relationships/font" Target="fonts/font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iogo\Desktop\multiTimeline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multiTimeline!$B$1</c:f>
              <c:strCache>
                <c:ptCount val="1"/>
                <c:pt idx="0">
                  <c:v>Cross Industry Standard Process for Data Mining: (A nível mundial)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multiTimeline!$A$2:$A$258</c:f>
              <c:numCache>
                <c:formatCode>m/d/yyyy</c:formatCode>
                <c:ptCount val="257"/>
                <c:pt idx="0">
                  <c:v>37987</c:v>
                </c:pt>
                <c:pt idx="1">
                  <c:v>38018</c:v>
                </c:pt>
                <c:pt idx="2">
                  <c:v>38047</c:v>
                </c:pt>
                <c:pt idx="3">
                  <c:v>38078</c:v>
                </c:pt>
                <c:pt idx="4">
                  <c:v>38108</c:v>
                </c:pt>
                <c:pt idx="5">
                  <c:v>38139</c:v>
                </c:pt>
                <c:pt idx="6">
                  <c:v>38169</c:v>
                </c:pt>
                <c:pt idx="7">
                  <c:v>38200</c:v>
                </c:pt>
                <c:pt idx="8">
                  <c:v>38231</c:v>
                </c:pt>
                <c:pt idx="9">
                  <c:v>38261</c:v>
                </c:pt>
                <c:pt idx="10">
                  <c:v>38292</c:v>
                </c:pt>
                <c:pt idx="11">
                  <c:v>38322</c:v>
                </c:pt>
                <c:pt idx="12">
                  <c:v>38353</c:v>
                </c:pt>
                <c:pt idx="13">
                  <c:v>38384</c:v>
                </c:pt>
                <c:pt idx="14">
                  <c:v>38412</c:v>
                </c:pt>
                <c:pt idx="15">
                  <c:v>38443</c:v>
                </c:pt>
                <c:pt idx="16">
                  <c:v>38473</c:v>
                </c:pt>
                <c:pt idx="17">
                  <c:v>38504</c:v>
                </c:pt>
                <c:pt idx="18">
                  <c:v>38534</c:v>
                </c:pt>
                <c:pt idx="19">
                  <c:v>38565</c:v>
                </c:pt>
                <c:pt idx="20">
                  <c:v>38596</c:v>
                </c:pt>
                <c:pt idx="21">
                  <c:v>38626</c:v>
                </c:pt>
                <c:pt idx="22">
                  <c:v>38657</c:v>
                </c:pt>
                <c:pt idx="23">
                  <c:v>38687</c:v>
                </c:pt>
                <c:pt idx="24">
                  <c:v>38718</c:v>
                </c:pt>
                <c:pt idx="25">
                  <c:v>38749</c:v>
                </c:pt>
                <c:pt idx="26">
                  <c:v>38777</c:v>
                </c:pt>
                <c:pt idx="27">
                  <c:v>38808</c:v>
                </c:pt>
                <c:pt idx="28">
                  <c:v>38838</c:v>
                </c:pt>
                <c:pt idx="29">
                  <c:v>38869</c:v>
                </c:pt>
                <c:pt idx="30">
                  <c:v>38899</c:v>
                </c:pt>
                <c:pt idx="31">
                  <c:v>38930</c:v>
                </c:pt>
                <c:pt idx="32">
                  <c:v>38961</c:v>
                </c:pt>
                <c:pt idx="33">
                  <c:v>38991</c:v>
                </c:pt>
                <c:pt idx="34">
                  <c:v>39022</c:v>
                </c:pt>
                <c:pt idx="35">
                  <c:v>39052</c:v>
                </c:pt>
                <c:pt idx="36">
                  <c:v>39083</c:v>
                </c:pt>
                <c:pt idx="37">
                  <c:v>39114</c:v>
                </c:pt>
                <c:pt idx="38">
                  <c:v>39142</c:v>
                </c:pt>
                <c:pt idx="39">
                  <c:v>39173</c:v>
                </c:pt>
                <c:pt idx="40">
                  <c:v>39203</c:v>
                </c:pt>
                <c:pt idx="41">
                  <c:v>39234</c:v>
                </c:pt>
                <c:pt idx="42">
                  <c:v>39264</c:v>
                </c:pt>
                <c:pt idx="43">
                  <c:v>39295</c:v>
                </c:pt>
                <c:pt idx="44">
                  <c:v>39326</c:v>
                </c:pt>
                <c:pt idx="45">
                  <c:v>39356</c:v>
                </c:pt>
                <c:pt idx="46">
                  <c:v>39387</c:v>
                </c:pt>
                <c:pt idx="47">
                  <c:v>39417</c:v>
                </c:pt>
                <c:pt idx="48">
                  <c:v>39448</c:v>
                </c:pt>
                <c:pt idx="49">
                  <c:v>39479</c:v>
                </c:pt>
                <c:pt idx="50">
                  <c:v>39508</c:v>
                </c:pt>
                <c:pt idx="51">
                  <c:v>39539</c:v>
                </c:pt>
                <c:pt idx="52">
                  <c:v>39569</c:v>
                </c:pt>
                <c:pt idx="53">
                  <c:v>39600</c:v>
                </c:pt>
                <c:pt idx="54">
                  <c:v>39630</c:v>
                </c:pt>
                <c:pt idx="55">
                  <c:v>39661</c:v>
                </c:pt>
                <c:pt idx="56">
                  <c:v>39692</c:v>
                </c:pt>
                <c:pt idx="57">
                  <c:v>39722</c:v>
                </c:pt>
                <c:pt idx="58">
                  <c:v>39753</c:v>
                </c:pt>
                <c:pt idx="59">
                  <c:v>39783</c:v>
                </c:pt>
                <c:pt idx="60">
                  <c:v>39814</c:v>
                </c:pt>
                <c:pt idx="61">
                  <c:v>39845</c:v>
                </c:pt>
                <c:pt idx="62">
                  <c:v>39873</c:v>
                </c:pt>
                <c:pt idx="63">
                  <c:v>39904</c:v>
                </c:pt>
                <c:pt idx="64">
                  <c:v>39934</c:v>
                </c:pt>
                <c:pt idx="65">
                  <c:v>39965</c:v>
                </c:pt>
                <c:pt idx="66">
                  <c:v>39995</c:v>
                </c:pt>
                <c:pt idx="67">
                  <c:v>40026</c:v>
                </c:pt>
                <c:pt idx="68">
                  <c:v>40057</c:v>
                </c:pt>
                <c:pt idx="69">
                  <c:v>40087</c:v>
                </c:pt>
                <c:pt idx="70">
                  <c:v>40118</c:v>
                </c:pt>
                <c:pt idx="71">
                  <c:v>40148</c:v>
                </c:pt>
                <c:pt idx="72">
                  <c:v>40179</c:v>
                </c:pt>
                <c:pt idx="73">
                  <c:v>40210</c:v>
                </c:pt>
                <c:pt idx="74">
                  <c:v>40238</c:v>
                </c:pt>
                <c:pt idx="75">
                  <c:v>40269</c:v>
                </c:pt>
                <c:pt idx="76">
                  <c:v>40299</c:v>
                </c:pt>
                <c:pt idx="77">
                  <c:v>40330</c:v>
                </c:pt>
                <c:pt idx="78">
                  <c:v>40360</c:v>
                </c:pt>
                <c:pt idx="79">
                  <c:v>40391</c:v>
                </c:pt>
                <c:pt idx="80">
                  <c:v>40422</c:v>
                </c:pt>
                <c:pt idx="81">
                  <c:v>40452</c:v>
                </c:pt>
                <c:pt idx="82">
                  <c:v>40483</c:v>
                </c:pt>
                <c:pt idx="83">
                  <c:v>40513</c:v>
                </c:pt>
                <c:pt idx="84">
                  <c:v>40544</c:v>
                </c:pt>
                <c:pt idx="85">
                  <c:v>40575</c:v>
                </c:pt>
                <c:pt idx="86">
                  <c:v>40603</c:v>
                </c:pt>
                <c:pt idx="87">
                  <c:v>40634</c:v>
                </c:pt>
                <c:pt idx="88">
                  <c:v>40664</c:v>
                </c:pt>
                <c:pt idx="89">
                  <c:v>40695</c:v>
                </c:pt>
                <c:pt idx="90">
                  <c:v>40725</c:v>
                </c:pt>
                <c:pt idx="91">
                  <c:v>40756</c:v>
                </c:pt>
                <c:pt idx="92">
                  <c:v>40787</c:v>
                </c:pt>
                <c:pt idx="93">
                  <c:v>40817</c:v>
                </c:pt>
                <c:pt idx="94">
                  <c:v>40848</c:v>
                </c:pt>
                <c:pt idx="95">
                  <c:v>40878</c:v>
                </c:pt>
                <c:pt idx="96">
                  <c:v>40909</c:v>
                </c:pt>
                <c:pt idx="97">
                  <c:v>40940</c:v>
                </c:pt>
                <c:pt idx="98">
                  <c:v>40969</c:v>
                </c:pt>
                <c:pt idx="99">
                  <c:v>41000</c:v>
                </c:pt>
                <c:pt idx="100">
                  <c:v>41030</c:v>
                </c:pt>
                <c:pt idx="101">
                  <c:v>41061</c:v>
                </c:pt>
                <c:pt idx="102">
                  <c:v>41091</c:v>
                </c:pt>
                <c:pt idx="103">
                  <c:v>41122</c:v>
                </c:pt>
                <c:pt idx="104">
                  <c:v>41153</c:v>
                </c:pt>
                <c:pt idx="105">
                  <c:v>41183</c:v>
                </c:pt>
                <c:pt idx="106">
                  <c:v>41214</c:v>
                </c:pt>
                <c:pt idx="107">
                  <c:v>41244</c:v>
                </c:pt>
                <c:pt idx="108">
                  <c:v>41275</c:v>
                </c:pt>
                <c:pt idx="109">
                  <c:v>41306</c:v>
                </c:pt>
                <c:pt idx="110">
                  <c:v>41334</c:v>
                </c:pt>
                <c:pt idx="111">
                  <c:v>41365</c:v>
                </c:pt>
                <c:pt idx="112">
                  <c:v>41395</c:v>
                </c:pt>
                <c:pt idx="113">
                  <c:v>41426</c:v>
                </c:pt>
                <c:pt idx="114">
                  <c:v>41456</c:v>
                </c:pt>
                <c:pt idx="115">
                  <c:v>41487</c:v>
                </c:pt>
                <c:pt idx="116">
                  <c:v>41518</c:v>
                </c:pt>
                <c:pt idx="117">
                  <c:v>41548</c:v>
                </c:pt>
                <c:pt idx="118">
                  <c:v>41579</c:v>
                </c:pt>
                <c:pt idx="119">
                  <c:v>41609</c:v>
                </c:pt>
                <c:pt idx="120">
                  <c:v>41640</c:v>
                </c:pt>
                <c:pt idx="121">
                  <c:v>41671</c:v>
                </c:pt>
                <c:pt idx="122">
                  <c:v>41699</c:v>
                </c:pt>
                <c:pt idx="123">
                  <c:v>41730</c:v>
                </c:pt>
                <c:pt idx="124">
                  <c:v>41760</c:v>
                </c:pt>
                <c:pt idx="125">
                  <c:v>41791</c:v>
                </c:pt>
                <c:pt idx="126">
                  <c:v>41821</c:v>
                </c:pt>
                <c:pt idx="127">
                  <c:v>41852</c:v>
                </c:pt>
                <c:pt idx="128">
                  <c:v>41883</c:v>
                </c:pt>
                <c:pt idx="129">
                  <c:v>41913</c:v>
                </c:pt>
                <c:pt idx="130">
                  <c:v>41944</c:v>
                </c:pt>
                <c:pt idx="131">
                  <c:v>41974</c:v>
                </c:pt>
                <c:pt idx="132">
                  <c:v>42005</c:v>
                </c:pt>
                <c:pt idx="133">
                  <c:v>42036</c:v>
                </c:pt>
                <c:pt idx="134">
                  <c:v>42064</c:v>
                </c:pt>
                <c:pt idx="135">
                  <c:v>42095</c:v>
                </c:pt>
                <c:pt idx="136">
                  <c:v>42125</c:v>
                </c:pt>
                <c:pt idx="137">
                  <c:v>42156</c:v>
                </c:pt>
                <c:pt idx="138">
                  <c:v>42186</c:v>
                </c:pt>
                <c:pt idx="139">
                  <c:v>42217</c:v>
                </c:pt>
                <c:pt idx="140">
                  <c:v>42248</c:v>
                </c:pt>
                <c:pt idx="141">
                  <c:v>42278</c:v>
                </c:pt>
                <c:pt idx="142">
                  <c:v>42309</c:v>
                </c:pt>
                <c:pt idx="143">
                  <c:v>42339</c:v>
                </c:pt>
                <c:pt idx="144">
                  <c:v>42370</c:v>
                </c:pt>
                <c:pt idx="145">
                  <c:v>42401</c:v>
                </c:pt>
                <c:pt idx="146">
                  <c:v>42430</c:v>
                </c:pt>
                <c:pt idx="147">
                  <c:v>42461</c:v>
                </c:pt>
                <c:pt idx="148">
                  <c:v>42491</c:v>
                </c:pt>
                <c:pt idx="149">
                  <c:v>42522</c:v>
                </c:pt>
                <c:pt idx="150">
                  <c:v>42552</c:v>
                </c:pt>
                <c:pt idx="151">
                  <c:v>42583</c:v>
                </c:pt>
                <c:pt idx="152">
                  <c:v>42614</c:v>
                </c:pt>
                <c:pt idx="153">
                  <c:v>42644</c:v>
                </c:pt>
                <c:pt idx="154">
                  <c:v>42675</c:v>
                </c:pt>
                <c:pt idx="155">
                  <c:v>42705</c:v>
                </c:pt>
                <c:pt idx="156">
                  <c:v>42736</c:v>
                </c:pt>
                <c:pt idx="157">
                  <c:v>42767</c:v>
                </c:pt>
                <c:pt idx="158">
                  <c:v>42795</c:v>
                </c:pt>
                <c:pt idx="159">
                  <c:v>42826</c:v>
                </c:pt>
                <c:pt idx="160">
                  <c:v>42856</c:v>
                </c:pt>
                <c:pt idx="161">
                  <c:v>42887</c:v>
                </c:pt>
                <c:pt idx="162">
                  <c:v>42917</c:v>
                </c:pt>
                <c:pt idx="163">
                  <c:v>42948</c:v>
                </c:pt>
                <c:pt idx="164">
                  <c:v>42979</c:v>
                </c:pt>
                <c:pt idx="165">
                  <c:v>43009</c:v>
                </c:pt>
                <c:pt idx="166">
                  <c:v>43040</c:v>
                </c:pt>
                <c:pt idx="167">
                  <c:v>43070</c:v>
                </c:pt>
                <c:pt idx="168">
                  <c:v>43101</c:v>
                </c:pt>
                <c:pt idx="169">
                  <c:v>43132</c:v>
                </c:pt>
                <c:pt idx="170">
                  <c:v>43160</c:v>
                </c:pt>
                <c:pt idx="171">
                  <c:v>43191</c:v>
                </c:pt>
                <c:pt idx="172">
                  <c:v>43221</c:v>
                </c:pt>
                <c:pt idx="173">
                  <c:v>43252</c:v>
                </c:pt>
                <c:pt idx="174">
                  <c:v>43282</c:v>
                </c:pt>
                <c:pt idx="175">
                  <c:v>43313</c:v>
                </c:pt>
                <c:pt idx="176">
                  <c:v>43344</c:v>
                </c:pt>
                <c:pt idx="177">
                  <c:v>43374</c:v>
                </c:pt>
                <c:pt idx="178">
                  <c:v>43405</c:v>
                </c:pt>
                <c:pt idx="179">
                  <c:v>43435</c:v>
                </c:pt>
                <c:pt idx="180">
                  <c:v>43466</c:v>
                </c:pt>
                <c:pt idx="181">
                  <c:v>43497</c:v>
                </c:pt>
                <c:pt idx="182">
                  <c:v>43525</c:v>
                </c:pt>
                <c:pt idx="183">
                  <c:v>43556</c:v>
                </c:pt>
                <c:pt idx="184">
                  <c:v>43586</c:v>
                </c:pt>
                <c:pt idx="185">
                  <c:v>43617</c:v>
                </c:pt>
                <c:pt idx="186">
                  <c:v>43647</c:v>
                </c:pt>
                <c:pt idx="187">
                  <c:v>43678</c:v>
                </c:pt>
                <c:pt idx="188">
                  <c:v>43709</c:v>
                </c:pt>
                <c:pt idx="189">
                  <c:v>43739</c:v>
                </c:pt>
                <c:pt idx="190">
                  <c:v>43770</c:v>
                </c:pt>
                <c:pt idx="191">
                  <c:v>43800</c:v>
                </c:pt>
                <c:pt idx="192">
                  <c:v>43831</c:v>
                </c:pt>
                <c:pt idx="193">
                  <c:v>43862</c:v>
                </c:pt>
                <c:pt idx="194">
                  <c:v>43891</c:v>
                </c:pt>
                <c:pt idx="195">
                  <c:v>43922</c:v>
                </c:pt>
                <c:pt idx="196">
                  <c:v>43952</c:v>
                </c:pt>
                <c:pt idx="197">
                  <c:v>43983</c:v>
                </c:pt>
                <c:pt idx="198">
                  <c:v>44013</c:v>
                </c:pt>
                <c:pt idx="199">
                  <c:v>44044</c:v>
                </c:pt>
                <c:pt idx="200">
                  <c:v>44075</c:v>
                </c:pt>
                <c:pt idx="201">
                  <c:v>44105</c:v>
                </c:pt>
                <c:pt idx="202">
                  <c:v>44136</c:v>
                </c:pt>
                <c:pt idx="203">
                  <c:v>44166</c:v>
                </c:pt>
                <c:pt idx="204">
                  <c:v>44197</c:v>
                </c:pt>
                <c:pt idx="205">
                  <c:v>44228</c:v>
                </c:pt>
                <c:pt idx="206">
                  <c:v>44256</c:v>
                </c:pt>
                <c:pt idx="207">
                  <c:v>44287</c:v>
                </c:pt>
                <c:pt idx="208">
                  <c:v>44317</c:v>
                </c:pt>
                <c:pt idx="209">
                  <c:v>44348</c:v>
                </c:pt>
                <c:pt idx="210">
                  <c:v>44378</c:v>
                </c:pt>
                <c:pt idx="211">
                  <c:v>44409</c:v>
                </c:pt>
                <c:pt idx="212">
                  <c:v>44440</c:v>
                </c:pt>
                <c:pt idx="213">
                  <c:v>44470</c:v>
                </c:pt>
                <c:pt idx="214">
                  <c:v>44501</c:v>
                </c:pt>
                <c:pt idx="215">
                  <c:v>44531</c:v>
                </c:pt>
                <c:pt idx="216">
                  <c:v>44562</c:v>
                </c:pt>
                <c:pt idx="217">
                  <c:v>44593</c:v>
                </c:pt>
                <c:pt idx="218">
                  <c:v>44621</c:v>
                </c:pt>
                <c:pt idx="219">
                  <c:v>44652</c:v>
                </c:pt>
                <c:pt idx="220">
                  <c:v>44682</c:v>
                </c:pt>
                <c:pt idx="221">
                  <c:v>44713</c:v>
                </c:pt>
                <c:pt idx="222">
                  <c:v>44743</c:v>
                </c:pt>
                <c:pt idx="223">
                  <c:v>44774</c:v>
                </c:pt>
                <c:pt idx="224">
                  <c:v>44805</c:v>
                </c:pt>
                <c:pt idx="225">
                  <c:v>44835</c:v>
                </c:pt>
                <c:pt idx="226">
                  <c:v>44866</c:v>
                </c:pt>
                <c:pt idx="227">
                  <c:v>44896</c:v>
                </c:pt>
                <c:pt idx="228">
                  <c:v>44927</c:v>
                </c:pt>
                <c:pt idx="229">
                  <c:v>44958</c:v>
                </c:pt>
                <c:pt idx="230">
                  <c:v>44986</c:v>
                </c:pt>
                <c:pt idx="231">
                  <c:v>45017</c:v>
                </c:pt>
                <c:pt idx="232">
                  <c:v>45047</c:v>
                </c:pt>
                <c:pt idx="233">
                  <c:v>45078</c:v>
                </c:pt>
                <c:pt idx="234">
                  <c:v>45108</c:v>
                </c:pt>
                <c:pt idx="235">
                  <c:v>45139</c:v>
                </c:pt>
                <c:pt idx="236">
                  <c:v>45170</c:v>
                </c:pt>
                <c:pt idx="237">
                  <c:v>45200</c:v>
                </c:pt>
                <c:pt idx="238">
                  <c:v>45231</c:v>
                </c:pt>
                <c:pt idx="239">
                  <c:v>45261</c:v>
                </c:pt>
                <c:pt idx="240">
                  <c:v>45292</c:v>
                </c:pt>
                <c:pt idx="241">
                  <c:v>45323</c:v>
                </c:pt>
                <c:pt idx="242">
                  <c:v>45352</c:v>
                </c:pt>
                <c:pt idx="243">
                  <c:v>45383</c:v>
                </c:pt>
                <c:pt idx="244">
                  <c:v>45413</c:v>
                </c:pt>
                <c:pt idx="245">
                  <c:v>45444</c:v>
                </c:pt>
                <c:pt idx="246">
                  <c:v>45474</c:v>
                </c:pt>
                <c:pt idx="247">
                  <c:v>45505</c:v>
                </c:pt>
                <c:pt idx="248">
                  <c:v>45536</c:v>
                </c:pt>
                <c:pt idx="249">
                  <c:v>45566</c:v>
                </c:pt>
                <c:pt idx="250">
                  <c:v>45597</c:v>
                </c:pt>
                <c:pt idx="251">
                  <c:v>45627</c:v>
                </c:pt>
                <c:pt idx="252">
                  <c:v>45658</c:v>
                </c:pt>
                <c:pt idx="253">
                  <c:v>45689</c:v>
                </c:pt>
                <c:pt idx="254">
                  <c:v>45717</c:v>
                </c:pt>
                <c:pt idx="255">
                  <c:v>45748</c:v>
                </c:pt>
                <c:pt idx="256">
                  <c:v>45778</c:v>
                </c:pt>
              </c:numCache>
            </c:numRef>
          </c:cat>
          <c:val>
            <c:numRef>
              <c:f>multiTimeline!$B$2:$B$258</c:f>
              <c:numCache>
                <c:formatCode>General</c:formatCode>
                <c:ptCount val="25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45</c:v>
                </c:pt>
                <c:pt idx="21">
                  <c:v>0</c:v>
                </c:pt>
                <c:pt idx="22">
                  <c:v>56</c:v>
                </c:pt>
                <c:pt idx="23">
                  <c:v>41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29</c:v>
                </c:pt>
                <c:pt idx="28">
                  <c:v>38</c:v>
                </c:pt>
                <c:pt idx="29">
                  <c:v>37</c:v>
                </c:pt>
                <c:pt idx="30">
                  <c:v>0</c:v>
                </c:pt>
                <c:pt idx="31">
                  <c:v>35</c:v>
                </c:pt>
                <c:pt idx="32">
                  <c:v>50</c:v>
                </c:pt>
                <c:pt idx="33">
                  <c:v>33</c:v>
                </c:pt>
                <c:pt idx="34">
                  <c:v>32</c:v>
                </c:pt>
                <c:pt idx="35">
                  <c:v>29</c:v>
                </c:pt>
                <c:pt idx="36">
                  <c:v>26</c:v>
                </c:pt>
                <c:pt idx="37">
                  <c:v>26</c:v>
                </c:pt>
                <c:pt idx="38">
                  <c:v>23</c:v>
                </c:pt>
                <c:pt idx="39">
                  <c:v>22</c:v>
                </c:pt>
                <c:pt idx="40">
                  <c:v>24</c:v>
                </c:pt>
                <c:pt idx="41">
                  <c:v>0</c:v>
                </c:pt>
                <c:pt idx="42">
                  <c:v>19</c:v>
                </c:pt>
                <c:pt idx="43">
                  <c:v>16</c:v>
                </c:pt>
                <c:pt idx="44">
                  <c:v>15</c:v>
                </c:pt>
                <c:pt idx="45">
                  <c:v>34</c:v>
                </c:pt>
                <c:pt idx="46">
                  <c:v>29</c:v>
                </c:pt>
                <c:pt idx="47">
                  <c:v>0</c:v>
                </c:pt>
                <c:pt idx="48">
                  <c:v>21</c:v>
                </c:pt>
                <c:pt idx="49">
                  <c:v>32</c:v>
                </c:pt>
                <c:pt idx="50">
                  <c:v>16</c:v>
                </c:pt>
                <c:pt idx="51">
                  <c:v>22</c:v>
                </c:pt>
                <c:pt idx="52">
                  <c:v>23</c:v>
                </c:pt>
                <c:pt idx="53">
                  <c:v>14</c:v>
                </c:pt>
                <c:pt idx="54">
                  <c:v>18</c:v>
                </c:pt>
                <c:pt idx="55">
                  <c:v>12</c:v>
                </c:pt>
                <c:pt idx="56">
                  <c:v>16</c:v>
                </c:pt>
                <c:pt idx="57">
                  <c:v>18</c:v>
                </c:pt>
                <c:pt idx="58">
                  <c:v>19</c:v>
                </c:pt>
                <c:pt idx="59">
                  <c:v>23</c:v>
                </c:pt>
                <c:pt idx="60">
                  <c:v>14</c:v>
                </c:pt>
                <c:pt idx="61">
                  <c:v>11</c:v>
                </c:pt>
                <c:pt idx="62">
                  <c:v>18</c:v>
                </c:pt>
                <c:pt idx="63">
                  <c:v>25</c:v>
                </c:pt>
                <c:pt idx="64">
                  <c:v>12</c:v>
                </c:pt>
                <c:pt idx="65">
                  <c:v>21</c:v>
                </c:pt>
                <c:pt idx="66">
                  <c:v>11</c:v>
                </c:pt>
                <c:pt idx="67">
                  <c:v>16</c:v>
                </c:pt>
                <c:pt idx="68">
                  <c:v>16</c:v>
                </c:pt>
                <c:pt idx="69">
                  <c:v>12</c:v>
                </c:pt>
                <c:pt idx="70">
                  <c:v>13</c:v>
                </c:pt>
                <c:pt idx="71">
                  <c:v>18</c:v>
                </c:pt>
                <c:pt idx="72">
                  <c:v>15</c:v>
                </c:pt>
                <c:pt idx="73">
                  <c:v>17</c:v>
                </c:pt>
                <c:pt idx="74">
                  <c:v>14</c:v>
                </c:pt>
                <c:pt idx="75">
                  <c:v>14</c:v>
                </c:pt>
                <c:pt idx="76">
                  <c:v>26</c:v>
                </c:pt>
                <c:pt idx="77">
                  <c:v>13</c:v>
                </c:pt>
                <c:pt idx="78">
                  <c:v>10</c:v>
                </c:pt>
                <c:pt idx="79">
                  <c:v>12</c:v>
                </c:pt>
                <c:pt idx="80">
                  <c:v>14</c:v>
                </c:pt>
                <c:pt idx="81">
                  <c:v>13</c:v>
                </c:pt>
                <c:pt idx="82">
                  <c:v>10</c:v>
                </c:pt>
                <c:pt idx="83">
                  <c:v>13</c:v>
                </c:pt>
                <c:pt idx="84">
                  <c:v>10</c:v>
                </c:pt>
                <c:pt idx="85">
                  <c:v>15</c:v>
                </c:pt>
                <c:pt idx="86">
                  <c:v>13</c:v>
                </c:pt>
                <c:pt idx="87">
                  <c:v>12</c:v>
                </c:pt>
                <c:pt idx="88">
                  <c:v>15</c:v>
                </c:pt>
                <c:pt idx="89">
                  <c:v>16</c:v>
                </c:pt>
                <c:pt idx="90">
                  <c:v>14</c:v>
                </c:pt>
                <c:pt idx="91">
                  <c:v>12</c:v>
                </c:pt>
                <c:pt idx="92">
                  <c:v>8</c:v>
                </c:pt>
                <c:pt idx="93">
                  <c:v>24</c:v>
                </c:pt>
                <c:pt idx="94">
                  <c:v>16</c:v>
                </c:pt>
                <c:pt idx="95">
                  <c:v>14</c:v>
                </c:pt>
                <c:pt idx="96">
                  <c:v>15</c:v>
                </c:pt>
                <c:pt idx="97">
                  <c:v>18</c:v>
                </c:pt>
                <c:pt idx="98">
                  <c:v>18</c:v>
                </c:pt>
                <c:pt idx="99">
                  <c:v>16</c:v>
                </c:pt>
                <c:pt idx="100">
                  <c:v>18</c:v>
                </c:pt>
                <c:pt idx="101">
                  <c:v>13</c:v>
                </c:pt>
                <c:pt idx="102">
                  <c:v>14</c:v>
                </c:pt>
                <c:pt idx="103">
                  <c:v>10</c:v>
                </c:pt>
                <c:pt idx="104">
                  <c:v>15</c:v>
                </c:pt>
                <c:pt idx="105">
                  <c:v>16</c:v>
                </c:pt>
                <c:pt idx="106">
                  <c:v>14</c:v>
                </c:pt>
                <c:pt idx="107">
                  <c:v>15</c:v>
                </c:pt>
                <c:pt idx="108">
                  <c:v>18</c:v>
                </c:pt>
                <c:pt idx="109">
                  <c:v>18</c:v>
                </c:pt>
                <c:pt idx="110">
                  <c:v>15</c:v>
                </c:pt>
                <c:pt idx="111">
                  <c:v>15</c:v>
                </c:pt>
                <c:pt idx="112">
                  <c:v>20</c:v>
                </c:pt>
                <c:pt idx="113">
                  <c:v>15</c:v>
                </c:pt>
                <c:pt idx="114">
                  <c:v>12</c:v>
                </c:pt>
                <c:pt idx="115">
                  <c:v>17</c:v>
                </c:pt>
                <c:pt idx="116">
                  <c:v>19</c:v>
                </c:pt>
                <c:pt idx="117">
                  <c:v>19</c:v>
                </c:pt>
                <c:pt idx="118">
                  <c:v>20</c:v>
                </c:pt>
                <c:pt idx="119">
                  <c:v>16</c:v>
                </c:pt>
                <c:pt idx="120">
                  <c:v>16</c:v>
                </c:pt>
                <c:pt idx="121">
                  <c:v>18</c:v>
                </c:pt>
                <c:pt idx="122">
                  <c:v>23</c:v>
                </c:pt>
                <c:pt idx="123">
                  <c:v>23</c:v>
                </c:pt>
                <c:pt idx="124">
                  <c:v>19</c:v>
                </c:pt>
                <c:pt idx="125">
                  <c:v>20</c:v>
                </c:pt>
                <c:pt idx="126">
                  <c:v>15</c:v>
                </c:pt>
                <c:pt idx="127">
                  <c:v>14</c:v>
                </c:pt>
                <c:pt idx="128">
                  <c:v>20</c:v>
                </c:pt>
                <c:pt idx="129">
                  <c:v>22</c:v>
                </c:pt>
                <c:pt idx="130">
                  <c:v>19</c:v>
                </c:pt>
                <c:pt idx="131">
                  <c:v>18</c:v>
                </c:pt>
                <c:pt idx="132">
                  <c:v>21</c:v>
                </c:pt>
                <c:pt idx="133">
                  <c:v>23</c:v>
                </c:pt>
                <c:pt idx="134">
                  <c:v>24</c:v>
                </c:pt>
                <c:pt idx="135">
                  <c:v>27</c:v>
                </c:pt>
                <c:pt idx="136">
                  <c:v>21</c:v>
                </c:pt>
                <c:pt idx="137">
                  <c:v>24</c:v>
                </c:pt>
                <c:pt idx="138">
                  <c:v>20</c:v>
                </c:pt>
                <c:pt idx="139">
                  <c:v>21</c:v>
                </c:pt>
                <c:pt idx="140">
                  <c:v>22</c:v>
                </c:pt>
                <c:pt idx="141">
                  <c:v>25</c:v>
                </c:pt>
                <c:pt idx="142">
                  <c:v>24</c:v>
                </c:pt>
                <c:pt idx="143">
                  <c:v>25</c:v>
                </c:pt>
                <c:pt idx="144">
                  <c:v>20</c:v>
                </c:pt>
                <c:pt idx="145">
                  <c:v>23</c:v>
                </c:pt>
                <c:pt idx="146">
                  <c:v>27</c:v>
                </c:pt>
                <c:pt idx="147">
                  <c:v>30</c:v>
                </c:pt>
                <c:pt idx="148">
                  <c:v>29</c:v>
                </c:pt>
                <c:pt idx="149">
                  <c:v>24</c:v>
                </c:pt>
                <c:pt idx="150">
                  <c:v>18</c:v>
                </c:pt>
                <c:pt idx="151">
                  <c:v>22</c:v>
                </c:pt>
                <c:pt idx="152">
                  <c:v>22</c:v>
                </c:pt>
                <c:pt idx="153">
                  <c:v>24</c:v>
                </c:pt>
                <c:pt idx="154">
                  <c:v>29</c:v>
                </c:pt>
                <c:pt idx="155">
                  <c:v>31</c:v>
                </c:pt>
                <c:pt idx="156">
                  <c:v>28</c:v>
                </c:pt>
                <c:pt idx="157">
                  <c:v>34</c:v>
                </c:pt>
                <c:pt idx="158">
                  <c:v>35</c:v>
                </c:pt>
                <c:pt idx="159">
                  <c:v>37</c:v>
                </c:pt>
                <c:pt idx="160">
                  <c:v>32</c:v>
                </c:pt>
                <c:pt idx="161">
                  <c:v>35</c:v>
                </c:pt>
                <c:pt idx="162">
                  <c:v>28</c:v>
                </c:pt>
                <c:pt idx="163">
                  <c:v>37</c:v>
                </c:pt>
                <c:pt idx="164">
                  <c:v>38</c:v>
                </c:pt>
                <c:pt idx="165">
                  <c:v>40</c:v>
                </c:pt>
                <c:pt idx="166">
                  <c:v>41</c:v>
                </c:pt>
                <c:pt idx="167">
                  <c:v>39</c:v>
                </c:pt>
                <c:pt idx="168">
                  <c:v>39</c:v>
                </c:pt>
                <c:pt idx="169">
                  <c:v>42</c:v>
                </c:pt>
                <c:pt idx="170">
                  <c:v>46</c:v>
                </c:pt>
                <c:pt idx="171">
                  <c:v>54</c:v>
                </c:pt>
                <c:pt idx="172">
                  <c:v>50</c:v>
                </c:pt>
                <c:pt idx="173">
                  <c:v>46</c:v>
                </c:pt>
                <c:pt idx="174">
                  <c:v>36</c:v>
                </c:pt>
                <c:pt idx="175">
                  <c:v>40</c:v>
                </c:pt>
                <c:pt idx="176">
                  <c:v>47</c:v>
                </c:pt>
                <c:pt idx="177">
                  <c:v>53</c:v>
                </c:pt>
                <c:pt idx="178">
                  <c:v>46</c:v>
                </c:pt>
                <c:pt idx="179">
                  <c:v>46</c:v>
                </c:pt>
                <c:pt idx="180">
                  <c:v>44</c:v>
                </c:pt>
                <c:pt idx="181">
                  <c:v>49</c:v>
                </c:pt>
                <c:pt idx="182">
                  <c:v>52</c:v>
                </c:pt>
                <c:pt idx="183">
                  <c:v>50</c:v>
                </c:pt>
                <c:pt idx="184">
                  <c:v>53</c:v>
                </c:pt>
                <c:pt idx="185">
                  <c:v>49</c:v>
                </c:pt>
                <c:pt idx="186">
                  <c:v>52</c:v>
                </c:pt>
                <c:pt idx="187">
                  <c:v>53</c:v>
                </c:pt>
                <c:pt idx="188">
                  <c:v>58</c:v>
                </c:pt>
                <c:pt idx="189">
                  <c:v>60</c:v>
                </c:pt>
                <c:pt idx="190">
                  <c:v>64</c:v>
                </c:pt>
                <c:pt idx="191">
                  <c:v>48</c:v>
                </c:pt>
                <c:pt idx="192">
                  <c:v>53</c:v>
                </c:pt>
                <c:pt idx="193">
                  <c:v>74</c:v>
                </c:pt>
                <c:pt idx="194">
                  <c:v>64</c:v>
                </c:pt>
                <c:pt idx="195">
                  <c:v>59</c:v>
                </c:pt>
                <c:pt idx="196">
                  <c:v>61</c:v>
                </c:pt>
                <c:pt idx="197">
                  <c:v>62</c:v>
                </c:pt>
                <c:pt idx="198">
                  <c:v>55</c:v>
                </c:pt>
                <c:pt idx="199">
                  <c:v>52</c:v>
                </c:pt>
                <c:pt idx="200">
                  <c:v>64</c:v>
                </c:pt>
                <c:pt idx="201">
                  <c:v>56</c:v>
                </c:pt>
                <c:pt idx="202">
                  <c:v>55</c:v>
                </c:pt>
                <c:pt idx="203">
                  <c:v>48</c:v>
                </c:pt>
                <c:pt idx="204">
                  <c:v>41</c:v>
                </c:pt>
                <c:pt idx="205">
                  <c:v>56</c:v>
                </c:pt>
                <c:pt idx="206">
                  <c:v>52</c:v>
                </c:pt>
                <c:pt idx="207">
                  <c:v>53</c:v>
                </c:pt>
                <c:pt idx="208">
                  <c:v>54</c:v>
                </c:pt>
                <c:pt idx="209">
                  <c:v>51</c:v>
                </c:pt>
                <c:pt idx="210">
                  <c:v>50</c:v>
                </c:pt>
                <c:pt idx="211">
                  <c:v>41</c:v>
                </c:pt>
                <c:pt idx="212">
                  <c:v>67</c:v>
                </c:pt>
                <c:pt idx="213">
                  <c:v>56</c:v>
                </c:pt>
                <c:pt idx="214">
                  <c:v>76</c:v>
                </c:pt>
                <c:pt idx="215">
                  <c:v>56</c:v>
                </c:pt>
                <c:pt idx="216">
                  <c:v>73</c:v>
                </c:pt>
                <c:pt idx="217">
                  <c:v>83</c:v>
                </c:pt>
                <c:pt idx="218">
                  <c:v>100</c:v>
                </c:pt>
                <c:pt idx="219">
                  <c:v>97</c:v>
                </c:pt>
                <c:pt idx="220">
                  <c:v>83</c:v>
                </c:pt>
                <c:pt idx="221">
                  <c:v>92</c:v>
                </c:pt>
                <c:pt idx="222">
                  <c:v>69</c:v>
                </c:pt>
                <c:pt idx="223">
                  <c:v>79</c:v>
                </c:pt>
                <c:pt idx="224">
                  <c:v>89</c:v>
                </c:pt>
                <c:pt idx="225">
                  <c:v>90</c:v>
                </c:pt>
                <c:pt idx="226">
                  <c:v>95</c:v>
                </c:pt>
                <c:pt idx="227">
                  <c:v>76</c:v>
                </c:pt>
                <c:pt idx="228">
                  <c:v>83</c:v>
                </c:pt>
                <c:pt idx="229">
                  <c:v>82</c:v>
                </c:pt>
                <c:pt idx="230">
                  <c:v>93</c:v>
                </c:pt>
                <c:pt idx="231">
                  <c:v>83</c:v>
                </c:pt>
                <c:pt idx="232">
                  <c:v>93</c:v>
                </c:pt>
                <c:pt idx="233">
                  <c:v>89</c:v>
                </c:pt>
                <c:pt idx="234">
                  <c:v>73</c:v>
                </c:pt>
                <c:pt idx="235">
                  <c:v>72</c:v>
                </c:pt>
                <c:pt idx="236">
                  <c:v>76</c:v>
                </c:pt>
                <c:pt idx="237">
                  <c:v>74</c:v>
                </c:pt>
                <c:pt idx="238">
                  <c:v>84</c:v>
                </c:pt>
                <c:pt idx="239">
                  <c:v>69</c:v>
                </c:pt>
                <c:pt idx="240">
                  <c:v>74</c:v>
                </c:pt>
                <c:pt idx="241">
                  <c:v>80</c:v>
                </c:pt>
                <c:pt idx="242">
                  <c:v>79</c:v>
                </c:pt>
                <c:pt idx="243">
                  <c:v>86</c:v>
                </c:pt>
                <c:pt idx="244">
                  <c:v>83</c:v>
                </c:pt>
                <c:pt idx="245">
                  <c:v>76</c:v>
                </c:pt>
                <c:pt idx="246">
                  <c:v>81</c:v>
                </c:pt>
                <c:pt idx="247">
                  <c:v>77</c:v>
                </c:pt>
                <c:pt idx="248">
                  <c:v>79</c:v>
                </c:pt>
                <c:pt idx="249">
                  <c:v>80</c:v>
                </c:pt>
                <c:pt idx="250">
                  <c:v>82</c:v>
                </c:pt>
                <c:pt idx="251">
                  <c:v>72</c:v>
                </c:pt>
                <c:pt idx="252">
                  <c:v>69</c:v>
                </c:pt>
                <c:pt idx="253">
                  <c:v>73</c:v>
                </c:pt>
                <c:pt idx="254">
                  <c:v>78</c:v>
                </c:pt>
                <c:pt idx="255">
                  <c:v>75</c:v>
                </c:pt>
                <c:pt idx="256">
                  <c:v>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753-4B0C-A810-3948A1AD9F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76027360"/>
        <c:axId val="1476029520"/>
      </c:lineChart>
      <c:dateAx>
        <c:axId val="147602736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476029520"/>
        <c:crosses val="autoZero"/>
        <c:auto val="1"/>
        <c:lblOffset val="100"/>
        <c:baseTimeUnit val="months"/>
      </c:dateAx>
      <c:valAx>
        <c:axId val="1476029520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476027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244cc8daa9_1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244cc8daa9_1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>
          <a:extLst>
            <a:ext uri="{FF2B5EF4-FFF2-40B4-BE49-F238E27FC236}">
              <a16:creationId xmlns:a16="http://schemas.microsoft.com/office/drawing/2014/main" id="{F6557B95-5863-29CF-095E-D76BDE5FE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0c1df8b91_0_10:notes">
            <a:extLst>
              <a:ext uri="{FF2B5EF4-FFF2-40B4-BE49-F238E27FC236}">
                <a16:creationId xmlns:a16="http://schemas.microsoft.com/office/drawing/2014/main" id="{77A4256C-B443-F010-19EA-8C58934B4B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0c1df8b91_0_10:notes">
            <a:extLst>
              <a:ext uri="{FF2B5EF4-FFF2-40B4-BE49-F238E27FC236}">
                <a16:creationId xmlns:a16="http://schemas.microsoft.com/office/drawing/2014/main" id="{5D9A5FE9-357D-74EB-5F23-0536EF00F9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3010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>
          <a:extLst>
            <a:ext uri="{FF2B5EF4-FFF2-40B4-BE49-F238E27FC236}">
              <a16:creationId xmlns:a16="http://schemas.microsoft.com/office/drawing/2014/main" id="{5E7236B5-C582-E2F9-3AAC-C986054B9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0c1df8b91_0_10:notes">
            <a:extLst>
              <a:ext uri="{FF2B5EF4-FFF2-40B4-BE49-F238E27FC236}">
                <a16:creationId xmlns:a16="http://schemas.microsoft.com/office/drawing/2014/main" id="{B4E790A7-45B3-B325-A972-F14ED40133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0c1df8b91_0_10:notes">
            <a:extLst>
              <a:ext uri="{FF2B5EF4-FFF2-40B4-BE49-F238E27FC236}">
                <a16:creationId xmlns:a16="http://schemas.microsoft.com/office/drawing/2014/main" id="{73AA40F3-8BD2-F4C3-390F-B14DD50608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0144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>
          <a:extLst>
            <a:ext uri="{FF2B5EF4-FFF2-40B4-BE49-F238E27FC236}">
              <a16:creationId xmlns:a16="http://schemas.microsoft.com/office/drawing/2014/main" id="{DBA142A7-F3BA-E285-837B-8049A5D88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1244cc8daa9_1_263:notes">
            <a:extLst>
              <a:ext uri="{FF2B5EF4-FFF2-40B4-BE49-F238E27FC236}">
                <a16:creationId xmlns:a16="http://schemas.microsoft.com/office/drawing/2014/main" id="{3629EBA9-18CB-E1A1-1F8C-8BE1B92D3F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1244cc8daa9_1_263:notes">
            <a:extLst>
              <a:ext uri="{FF2B5EF4-FFF2-40B4-BE49-F238E27FC236}">
                <a16:creationId xmlns:a16="http://schemas.microsoft.com/office/drawing/2014/main" id="{5EC866EC-A438-F8CF-F558-97118E9982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7562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3077650" y="3419200"/>
            <a:ext cx="2988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923750" y="981600"/>
            <a:ext cx="5296500" cy="22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ctrTitle"/>
          </p:nvPr>
        </p:nvSpPr>
        <p:spPr>
          <a:xfrm>
            <a:off x="5826034" y="1395800"/>
            <a:ext cx="2711700" cy="9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subTitle" idx="1"/>
          </p:nvPr>
        </p:nvSpPr>
        <p:spPr>
          <a:xfrm>
            <a:off x="5375734" y="2462926"/>
            <a:ext cx="3162000" cy="2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ctrTitle"/>
          </p:nvPr>
        </p:nvSpPr>
        <p:spPr>
          <a:xfrm>
            <a:off x="3134250" y="3878388"/>
            <a:ext cx="2875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subTitle" idx="1"/>
          </p:nvPr>
        </p:nvSpPr>
        <p:spPr>
          <a:xfrm>
            <a:off x="1754500" y="700900"/>
            <a:ext cx="5634900" cy="195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2831550" y="2415825"/>
            <a:ext cx="34809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3054600" y="3362775"/>
            <a:ext cx="30348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 idx="2" hasCustomPrompt="1"/>
          </p:nvPr>
        </p:nvSpPr>
        <p:spPr>
          <a:xfrm>
            <a:off x="4027800" y="1255175"/>
            <a:ext cx="108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5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6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3022475" y="539500"/>
            <a:ext cx="4445700" cy="158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ubTitle" idx="1"/>
          </p:nvPr>
        </p:nvSpPr>
        <p:spPr>
          <a:xfrm>
            <a:off x="3022475" y="2271400"/>
            <a:ext cx="25905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title" idx="2" hasCustomPrompt="1"/>
          </p:nvPr>
        </p:nvSpPr>
        <p:spPr>
          <a:xfrm>
            <a:off x="1675850" y="910150"/>
            <a:ext cx="108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5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24514" y="539500"/>
            <a:ext cx="3694960" cy="4029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8585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8585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 Light"/>
              <a:buChar char="●"/>
              <a:defRPr sz="1800"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●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●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6" r:id="rId5"/>
    <p:sldLayoutId id="2147483660" r:id="rId6"/>
    <p:sldLayoutId id="2147483661" r:id="rId7"/>
    <p:sldLayoutId id="2147483691" r:id="rId8"/>
    <p:sldLayoutId id="2147483692" r:id="rId9"/>
    <p:sldLayoutId id="214748369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science-pm.com/crisp-dm-2/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Vullkano/pfacd/blob/main/pfacd-relatorio/EREDES3-RELATORIOFINAL.pdf" TargetMode="External"/><Relationship Id="rId5" Type="http://schemas.openxmlformats.org/officeDocument/2006/relationships/image" Target="../media/image21.gif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21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21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ndsiedel.com/en/nlp/what-is-nlp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5"/>
          <p:cNvSpPr txBox="1">
            <a:spLocks noGrp="1"/>
          </p:cNvSpPr>
          <p:nvPr>
            <p:ph type="subTitle" idx="1"/>
          </p:nvPr>
        </p:nvSpPr>
        <p:spPr>
          <a:xfrm>
            <a:off x="3077650" y="2524697"/>
            <a:ext cx="2988600" cy="9432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400"/>
              <a:t>Módulo V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400"/>
              <a:t>Para além da edição: O digital na Investigação Linguística</a:t>
            </a:r>
            <a:endParaRPr sz="1400"/>
          </a:p>
        </p:txBody>
      </p:sp>
      <p:pic>
        <p:nvPicPr>
          <p:cNvPr id="469" name="Google Shape;46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23171" y="3172332"/>
            <a:ext cx="3216325" cy="214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573226" y="-505463"/>
            <a:ext cx="3633526" cy="3183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1" name="Google Shape;471;p55"/>
          <p:cNvGrpSpPr/>
          <p:nvPr/>
        </p:nvGrpSpPr>
        <p:grpSpPr>
          <a:xfrm>
            <a:off x="3438669" y="2455122"/>
            <a:ext cx="2255901" cy="69575"/>
            <a:chOff x="446800" y="1721825"/>
            <a:chExt cx="259025" cy="18325"/>
          </a:xfrm>
        </p:grpSpPr>
        <p:sp>
          <p:nvSpPr>
            <p:cNvPr id="472" name="Google Shape;472;p55"/>
            <p:cNvSpPr/>
            <p:nvPr/>
          </p:nvSpPr>
          <p:spPr>
            <a:xfrm>
              <a:off x="447225" y="1724725"/>
              <a:ext cx="258600" cy="15425"/>
            </a:xfrm>
            <a:custGeom>
              <a:avLst/>
              <a:gdLst/>
              <a:ahLst/>
              <a:cxnLst/>
              <a:rect l="l" t="t" r="r" b="b"/>
              <a:pathLst>
                <a:path w="10344" h="617" extrusionOk="0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55"/>
            <p:cNvSpPr/>
            <p:nvPr/>
          </p:nvSpPr>
          <p:spPr>
            <a:xfrm>
              <a:off x="446800" y="1721825"/>
              <a:ext cx="258725" cy="10325"/>
            </a:xfrm>
            <a:custGeom>
              <a:avLst/>
              <a:gdLst/>
              <a:ahLst/>
              <a:cxnLst/>
              <a:rect l="l" t="t" r="r" b="b"/>
              <a:pathLst>
                <a:path w="10349" h="413" extrusionOk="0">
                  <a:moveTo>
                    <a:pt x="825" y="1"/>
                  </a:moveTo>
                  <a:cubicBezTo>
                    <a:pt x="792" y="1"/>
                    <a:pt x="759" y="1"/>
                    <a:pt x="726" y="2"/>
                  </a:cubicBezTo>
                  <a:cubicBezTo>
                    <a:pt x="558" y="2"/>
                    <a:pt x="390" y="14"/>
                    <a:pt x="222" y="26"/>
                  </a:cubicBezTo>
                  <a:cubicBezTo>
                    <a:pt x="0" y="43"/>
                    <a:pt x="4" y="232"/>
                    <a:pt x="222" y="252"/>
                  </a:cubicBezTo>
                  <a:cubicBezTo>
                    <a:pt x="390" y="268"/>
                    <a:pt x="550" y="318"/>
                    <a:pt x="718" y="330"/>
                  </a:cubicBezTo>
                  <a:cubicBezTo>
                    <a:pt x="882" y="346"/>
                    <a:pt x="1046" y="355"/>
                    <a:pt x="1215" y="367"/>
                  </a:cubicBezTo>
                  <a:cubicBezTo>
                    <a:pt x="1263" y="371"/>
                    <a:pt x="1312" y="372"/>
                    <a:pt x="1361" y="372"/>
                  </a:cubicBezTo>
                  <a:cubicBezTo>
                    <a:pt x="1442" y="372"/>
                    <a:pt x="1523" y="369"/>
                    <a:pt x="1605" y="369"/>
                  </a:cubicBezTo>
                  <a:cubicBezTo>
                    <a:pt x="1642" y="369"/>
                    <a:pt x="1678" y="369"/>
                    <a:pt x="1715" y="371"/>
                  </a:cubicBezTo>
                  <a:cubicBezTo>
                    <a:pt x="1879" y="379"/>
                    <a:pt x="2043" y="387"/>
                    <a:pt x="2212" y="392"/>
                  </a:cubicBezTo>
                  <a:cubicBezTo>
                    <a:pt x="2380" y="396"/>
                    <a:pt x="2544" y="412"/>
                    <a:pt x="2708" y="412"/>
                  </a:cubicBezTo>
                  <a:cubicBezTo>
                    <a:pt x="2876" y="408"/>
                    <a:pt x="3045" y="387"/>
                    <a:pt x="3209" y="383"/>
                  </a:cubicBezTo>
                  <a:cubicBezTo>
                    <a:pt x="3377" y="383"/>
                    <a:pt x="3545" y="412"/>
                    <a:pt x="3709" y="412"/>
                  </a:cubicBezTo>
                  <a:cubicBezTo>
                    <a:pt x="3878" y="412"/>
                    <a:pt x="4046" y="371"/>
                    <a:pt x="4210" y="371"/>
                  </a:cubicBezTo>
                  <a:cubicBezTo>
                    <a:pt x="4368" y="371"/>
                    <a:pt x="4527" y="400"/>
                    <a:pt x="4682" y="400"/>
                  </a:cubicBezTo>
                  <a:cubicBezTo>
                    <a:pt x="4691" y="400"/>
                    <a:pt x="4701" y="400"/>
                    <a:pt x="4711" y="400"/>
                  </a:cubicBezTo>
                  <a:cubicBezTo>
                    <a:pt x="4879" y="400"/>
                    <a:pt x="5047" y="371"/>
                    <a:pt x="5211" y="371"/>
                  </a:cubicBezTo>
                  <a:cubicBezTo>
                    <a:pt x="5361" y="371"/>
                    <a:pt x="5510" y="384"/>
                    <a:pt x="5660" y="384"/>
                  </a:cubicBezTo>
                  <a:cubicBezTo>
                    <a:pt x="5678" y="384"/>
                    <a:pt x="5697" y="384"/>
                    <a:pt x="5716" y="383"/>
                  </a:cubicBezTo>
                  <a:cubicBezTo>
                    <a:pt x="5884" y="383"/>
                    <a:pt x="6052" y="367"/>
                    <a:pt x="6221" y="363"/>
                  </a:cubicBezTo>
                  <a:cubicBezTo>
                    <a:pt x="6389" y="363"/>
                    <a:pt x="6557" y="387"/>
                    <a:pt x="6725" y="387"/>
                  </a:cubicBezTo>
                  <a:cubicBezTo>
                    <a:pt x="6893" y="383"/>
                    <a:pt x="7062" y="375"/>
                    <a:pt x="7230" y="371"/>
                  </a:cubicBezTo>
                  <a:cubicBezTo>
                    <a:pt x="7398" y="367"/>
                    <a:pt x="7566" y="346"/>
                    <a:pt x="7735" y="342"/>
                  </a:cubicBezTo>
                  <a:cubicBezTo>
                    <a:pt x="7903" y="334"/>
                    <a:pt x="8067" y="342"/>
                    <a:pt x="8231" y="330"/>
                  </a:cubicBezTo>
                  <a:cubicBezTo>
                    <a:pt x="8399" y="322"/>
                    <a:pt x="8564" y="305"/>
                    <a:pt x="8732" y="293"/>
                  </a:cubicBezTo>
                  <a:cubicBezTo>
                    <a:pt x="8896" y="285"/>
                    <a:pt x="9064" y="285"/>
                    <a:pt x="9228" y="273"/>
                  </a:cubicBezTo>
                  <a:cubicBezTo>
                    <a:pt x="9392" y="260"/>
                    <a:pt x="9557" y="207"/>
                    <a:pt x="9721" y="190"/>
                  </a:cubicBezTo>
                  <a:cubicBezTo>
                    <a:pt x="9747" y="188"/>
                    <a:pt x="9774" y="188"/>
                    <a:pt x="9801" y="188"/>
                  </a:cubicBezTo>
                  <a:cubicBezTo>
                    <a:pt x="9914" y="188"/>
                    <a:pt x="10028" y="202"/>
                    <a:pt x="10140" y="202"/>
                  </a:cubicBezTo>
                  <a:cubicBezTo>
                    <a:pt x="10168" y="202"/>
                    <a:pt x="10195" y="201"/>
                    <a:pt x="10221" y="199"/>
                  </a:cubicBezTo>
                  <a:cubicBezTo>
                    <a:pt x="10312" y="190"/>
                    <a:pt x="10348" y="84"/>
                    <a:pt x="10242" y="71"/>
                  </a:cubicBezTo>
                  <a:cubicBezTo>
                    <a:pt x="10057" y="53"/>
                    <a:pt x="9878" y="21"/>
                    <a:pt x="9694" y="21"/>
                  </a:cubicBezTo>
                  <a:cubicBezTo>
                    <a:pt x="9674" y="21"/>
                    <a:pt x="9654" y="21"/>
                    <a:pt x="9634" y="22"/>
                  </a:cubicBezTo>
                  <a:cubicBezTo>
                    <a:pt x="9433" y="30"/>
                    <a:pt x="9232" y="35"/>
                    <a:pt x="9027" y="47"/>
                  </a:cubicBezTo>
                  <a:cubicBezTo>
                    <a:pt x="8826" y="55"/>
                    <a:pt x="8625" y="71"/>
                    <a:pt x="8424" y="71"/>
                  </a:cubicBezTo>
                  <a:cubicBezTo>
                    <a:pt x="8223" y="76"/>
                    <a:pt x="8022" y="113"/>
                    <a:pt x="7821" y="113"/>
                  </a:cubicBezTo>
                  <a:cubicBezTo>
                    <a:pt x="7648" y="113"/>
                    <a:pt x="7480" y="67"/>
                    <a:pt x="7308" y="67"/>
                  </a:cubicBezTo>
                  <a:cubicBezTo>
                    <a:pt x="7136" y="67"/>
                    <a:pt x="6967" y="80"/>
                    <a:pt x="6795" y="80"/>
                  </a:cubicBezTo>
                  <a:cubicBezTo>
                    <a:pt x="6776" y="79"/>
                    <a:pt x="6757" y="79"/>
                    <a:pt x="6738" y="79"/>
                  </a:cubicBezTo>
                  <a:cubicBezTo>
                    <a:pt x="6585" y="79"/>
                    <a:pt x="6435" y="92"/>
                    <a:pt x="6282" y="92"/>
                  </a:cubicBezTo>
                  <a:lnTo>
                    <a:pt x="5769" y="88"/>
                  </a:lnTo>
                  <a:cubicBezTo>
                    <a:pt x="5597" y="88"/>
                    <a:pt x="5429" y="59"/>
                    <a:pt x="5256" y="59"/>
                  </a:cubicBezTo>
                  <a:cubicBezTo>
                    <a:pt x="5084" y="55"/>
                    <a:pt x="4924" y="51"/>
                    <a:pt x="4756" y="51"/>
                  </a:cubicBezTo>
                  <a:cubicBezTo>
                    <a:pt x="4732" y="50"/>
                    <a:pt x="4708" y="50"/>
                    <a:pt x="4684" y="50"/>
                  </a:cubicBezTo>
                  <a:cubicBezTo>
                    <a:pt x="4540" y="50"/>
                    <a:pt x="4399" y="59"/>
                    <a:pt x="4255" y="59"/>
                  </a:cubicBezTo>
                  <a:cubicBezTo>
                    <a:pt x="4240" y="59"/>
                    <a:pt x="4225" y="59"/>
                    <a:pt x="4209" y="59"/>
                  </a:cubicBezTo>
                  <a:cubicBezTo>
                    <a:pt x="4057" y="59"/>
                    <a:pt x="3907" y="76"/>
                    <a:pt x="3755" y="76"/>
                  </a:cubicBezTo>
                  <a:cubicBezTo>
                    <a:pt x="3586" y="76"/>
                    <a:pt x="3422" y="55"/>
                    <a:pt x="3254" y="51"/>
                  </a:cubicBezTo>
                  <a:cubicBezTo>
                    <a:pt x="3086" y="51"/>
                    <a:pt x="2922" y="59"/>
                    <a:pt x="2753" y="59"/>
                  </a:cubicBezTo>
                  <a:cubicBezTo>
                    <a:pt x="2585" y="55"/>
                    <a:pt x="2417" y="22"/>
                    <a:pt x="2249" y="14"/>
                  </a:cubicBezTo>
                  <a:cubicBezTo>
                    <a:pt x="2164" y="12"/>
                    <a:pt x="2080" y="12"/>
                    <a:pt x="1996" y="12"/>
                  </a:cubicBezTo>
                  <a:cubicBezTo>
                    <a:pt x="1911" y="12"/>
                    <a:pt x="1826" y="12"/>
                    <a:pt x="1740" y="10"/>
                  </a:cubicBezTo>
                  <a:cubicBezTo>
                    <a:pt x="1696" y="8"/>
                    <a:pt x="1652" y="7"/>
                    <a:pt x="1608" y="7"/>
                  </a:cubicBezTo>
                  <a:cubicBezTo>
                    <a:pt x="1509" y="7"/>
                    <a:pt x="1410" y="11"/>
                    <a:pt x="1311" y="11"/>
                  </a:cubicBezTo>
                  <a:cubicBezTo>
                    <a:pt x="1286" y="11"/>
                    <a:pt x="1260" y="11"/>
                    <a:pt x="1235" y="10"/>
                  </a:cubicBezTo>
                  <a:cubicBezTo>
                    <a:pt x="1099" y="7"/>
                    <a:pt x="963" y="1"/>
                    <a:pt x="825" y="1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4" name="Google Shape;474;p55"/>
          <p:cNvPicPr preferRelativeResize="0"/>
          <p:nvPr/>
        </p:nvPicPr>
        <p:blipFill rotWithShape="1">
          <a:blip r:embed="rId5">
            <a:alphaModFix/>
          </a:blip>
          <a:srcRect t="199" b="199"/>
          <a:stretch/>
        </p:blipFill>
        <p:spPr>
          <a:xfrm rot="902439">
            <a:off x="6802692" y="3092866"/>
            <a:ext cx="1432117" cy="195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23688">
            <a:off x="721651" y="-179734"/>
            <a:ext cx="2255899" cy="2953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B95DF45-7CEC-BE6B-FCA0-A202B52D7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bg1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393" y="3498307"/>
            <a:ext cx="2635593" cy="1146666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468;p55">
            <a:extLst>
              <a:ext uri="{FF2B5EF4-FFF2-40B4-BE49-F238E27FC236}">
                <a16:creationId xmlns:a16="http://schemas.microsoft.com/office/drawing/2014/main" id="{D33DDE40-E54B-2A4E-FEA9-E48DD40BC9B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438669" y="1481511"/>
            <a:ext cx="2253288" cy="9432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AULA IV</a:t>
            </a:r>
            <a:endParaRPr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F92B1CC-E13C-2EC8-07C3-14921B74DC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0250781"/>
              </p:ext>
            </p:extLst>
          </p:nvPr>
        </p:nvGraphicFramePr>
        <p:xfrm>
          <a:off x="277091" y="1288473"/>
          <a:ext cx="8603673" cy="3564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Google Shape;1317;p72">
            <a:extLst>
              <a:ext uri="{FF2B5EF4-FFF2-40B4-BE49-F238E27FC236}">
                <a16:creationId xmlns:a16="http://schemas.microsoft.com/office/drawing/2014/main" id="{CCBA0E50-B74F-8A04-31BD-09B53BF377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93273" y="402243"/>
            <a:ext cx="2125158" cy="4475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b="1" dirty="0">
                <a:hlinkClick r:id="rId3"/>
              </a:rPr>
              <a:t>CRISP-DM</a:t>
            </a:r>
            <a:endParaRPr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4852AD-A50F-5319-2808-890EC7C23196}"/>
              </a:ext>
            </a:extLst>
          </p:cNvPr>
          <p:cNvSpPr txBox="1"/>
          <p:nvPr/>
        </p:nvSpPr>
        <p:spPr>
          <a:xfrm>
            <a:off x="5068058" y="72012"/>
            <a:ext cx="38127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 b="1" dirty="0">
                <a:latin typeface="Livvic" pitchFamily="2" charset="0"/>
              </a:rPr>
              <a:t>Breve história do CRISP-DM</a:t>
            </a:r>
          </a:p>
          <a:p>
            <a:pPr algn="ctr"/>
            <a:endParaRPr lang="pt-PT" sz="1100" dirty="0">
              <a:latin typeface="Livvic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100" dirty="0">
                <a:latin typeface="Livvic" pitchFamily="2" charset="0"/>
              </a:rPr>
              <a:t>Iniciado em </a:t>
            </a:r>
            <a:r>
              <a:rPr lang="pt-PT" sz="1100" b="1" dirty="0">
                <a:latin typeface="Livvic" pitchFamily="2" charset="0"/>
              </a:rPr>
              <a:t>1996</a:t>
            </a:r>
            <a:r>
              <a:rPr lang="pt-PT" sz="1100" dirty="0">
                <a:latin typeface="Livvic" pitchFamily="2" charset="0"/>
              </a:rPr>
              <a:t> por </a:t>
            </a:r>
            <a:r>
              <a:rPr lang="pt-PT" sz="1100" b="1" dirty="0" err="1">
                <a:latin typeface="Livvic" pitchFamily="2" charset="0"/>
              </a:rPr>
              <a:t>Daimler</a:t>
            </a:r>
            <a:r>
              <a:rPr lang="pt-PT" sz="1100" b="1" dirty="0">
                <a:latin typeface="Livvic" pitchFamily="2" charset="0"/>
              </a:rPr>
              <a:t>-Benz</a:t>
            </a:r>
            <a:r>
              <a:rPr lang="pt-PT" sz="1100" dirty="0">
                <a:latin typeface="Livvic" pitchFamily="2" charset="0"/>
              </a:rPr>
              <a:t>, </a:t>
            </a:r>
            <a:r>
              <a:rPr lang="pt-PT" sz="1100" b="1" dirty="0">
                <a:latin typeface="Livvic" pitchFamily="2" charset="0"/>
              </a:rPr>
              <a:t>OHRA</a:t>
            </a:r>
            <a:r>
              <a:rPr lang="pt-PT" sz="1100" dirty="0">
                <a:latin typeface="Livvic" pitchFamily="2" charset="0"/>
              </a:rPr>
              <a:t> e a </a:t>
            </a:r>
            <a:r>
              <a:rPr lang="pt-PT" sz="1100" b="1" dirty="0">
                <a:latin typeface="Livvic" pitchFamily="2" charset="0"/>
              </a:rPr>
              <a:t>IBM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100" dirty="0">
                <a:latin typeface="Livvic" pitchFamily="2" charset="0"/>
              </a:rPr>
              <a:t>Desenvolvido em workshops entre </a:t>
            </a:r>
            <a:r>
              <a:rPr lang="pt-PT" sz="1100" b="1" dirty="0">
                <a:latin typeface="Livvic" pitchFamily="2" charset="0"/>
              </a:rPr>
              <a:t>1997</a:t>
            </a:r>
            <a:r>
              <a:rPr lang="pt-PT" sz="1100" dirty="0">
                <a:latin typeface="Livvic" pitchFamily="2" charset="0"/>
              </a:rPr>
              <a:t> e </a:t>
            </a:r>
            <a:r>
              <a:rPr lang="pt-PT" sz="1100" b="1" dirty="0">
                <a:latin typeface="Livvic" pitchFamily="2" charset="0"/>
              </a:rPr>
              <a:t>1999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100" dirty="0">
                <a:latin typeface="Livvic" pitchFamily="2" charset="0"/>
              </a:rPr>
              <a:t>Mais de </a:t>
            </a:r>
            <a:r>
              <a:rPr lang="pt-PT" sz="1100" b="1" dirty="0">
                <a:latin typeface="Livvic" pitchFamily="2" charset="0"/>
              </a:rPr>
              <a:t>300 organizações </a:t>
            </a:r>
            <a:r>
              <a:rPr lang="pt-PT" sz="1100" dirty="0">
                <a:latin typeface="Livvic" pitchFamily="2" charset="0"/>
              </a:rPr>
              <a:t>contribuíram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100" dirty="0">
                <a:latin typeface="Livvic" pitchFamily="2" charset="0"/>
              </a:rPr>
              <a:t>Versão 1.0 publicada oficialmente em </a:t>
            </a:r>
            <a:r>
              <a:rPr lang="pt-PT" sz="1100" b="1" dirty="0">
                <a:latin typeface="Livvic" pitchFamily="2" charset="0"/>
              </a:rPr>
              <a:t>1999</a:t>
            </a:r>
          </a:p>
        </p:txBody>
      </p:sp>
    </p:spTree>
    <p:extLst>
      <p:ext uri="{BB962C8B-B14F-4D97-AF65-F5344CB8AC3E}">
        <p14:creationId xmlns:p14="http://schemas.microsoft.com/office/powerpoint/2010/main" val="40906301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ross Industry Standard Process for Data Mining – Wikipédia, a enciclopédia  livre">
            <a:extLst>
              <a:ext uri="{FF2B5EF4-FFF2-40B4-BE49-F238E27FC236}">
                <a16:creationId xmlns:a16="http://schemas.microsoft.com/office/drawing/2014/main" id="{1E2E111D-89B5-A53F-F6B4-4FA71F08E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08" y="1525461"/>
            <a:ext cx="2712461" cy="271749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317;p72">
            <a:extLst>
              <a:ext uri="{FF2B5EF4-FFF2-40B4-BE49-F238E27FC236}">
                <a16:creationId xmlns:a16="http://schemas.microsoft.com/office/drawing/2014/main" id="{C818ECDB-BAAA-2045-198C-6499EE887E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7933" y="155139"/>
            <a:ext cx="8268133" cy="9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dirty="0"/>
              <a:t>CRISP-DM: Uma metodologia estruturada para projetos de </a:t>
            </a:r>
            <a:r>
              <a:rPr lang="pt-PT" sz="3200" dirty="0" err="1"/>
              <a:t>Machine</a:t>
            </a:r>
            <a:r>
              <a:rPr lang="pt-PT" sz="3200" dirty="0"/>
              <a:t> </a:t>
            </a:r>
            <a:r>
              <a:rPr lang="pt-PT" sz="3200" dirty="0" err="1"/>
              <a:t>Learning</a:t>
            </a:r>
            <a:endParaRPr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5DDB5F-2C84-6A71-9250-5BE9C0B105C4}"/>
              </a:ext>
            </a:extLst>
          </p:cNvPr>
          <p:cNvSpPr txBox="1"/>
          <p:nvPr/>
        </p:nvSpPr>
        <p:spPr>
          <a:xfrm>
            <a:off x="3379381" y="1222213"/>
            <a:ext cx="555567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latin typeface="Livvic" pitchFamily="2" charset="0"/>
              </a:rPr>
              <a:t>O que é o CRISP-DM?</a:t>
            </a:r>
          </a:p>
          <a:p>
            <a:r>
              <a:rPr lang="pt-PT" dirty="0">
                <a:latin typeface="Livvic" pitchFamily="2" charset="0"/>
              </a:rPr>
              <a:t>O </a:t>
            </a:r>
            <a:r>
              <a:rPr lang="pt-PT" b="1" dirty="0">
                <a:latin typeface="Livvic" pitchFamily="2" charset="0"/>
              </a:rPr>
              <a:t>CRISP-DM (Cross-</a:t>
            </a:r>
            <a:r>
              <a:rPr lang="pt-PT" b="1" dirty="0" err="1">
                <a:latin typeface="Livvic" pitchFamily="2" charset="0"/>
              </a:rPr>
              <a:t>Industry</a:t>
            </a:r>
            <a:r>
              <a:rPr lang="pt-PT" b="1" dirty="0">
                <a:latin typeface="Livvic" pitchFamily="2" charset="0"/>
              </a:rPr>
              <a:t> Standard </a:t>
            </a:r>
            <a:r>
              <a:rPr lang="pt-PT" b="1" dirty="0" err="1">
                <a:latin typeface="Livvic" pitchFamily="2" charset="0"/>
              </a:rPr>
              <a:t>Process</a:t>
            </a:r>
            <a:r>
              <a:rPr lang="pt-PT" b="1" dirty="0">
                <a:latin typeface="Livvic" pitchFamily="2" charset="0"/>
              </a:rPr>
              <a:t> for Data </a:t>
            </a:r>
            <a:r>
              <a:rPr lang="pt-PT" b="1" dirty="0" err="1">
                <a:latin typeface="Livvic" pitchFamily="2" charset="0"/>
              </a:rPr>
              <a:t>Mining</a:t>
            </a:r>
            <a:r>
              <a:rPr lang="pt-PT" b="1" dirty="0">
                <a:latin typeface="Livvic" pitchFamily="2" charset="0"/>
              </a:rPr>
              <a:t>)</a:t>
            </a:r>
            <a:r>
              <a:rPr lang="pt-PT" dirty="0">
                <a:latin typeface="Livvic" pitchFamily="2" charset="0"/>
              </a:rPr>
              <a:t> é uma metodologia estruturada usada para orientar projetos de </a:t>
            </a:r>
            <a:r>
              <a:rPr lang="pt-PT" b="1" dirty="0">
                <a:latin typeface="Livvic" pitchFamily="2" charset="0"/>
              </a:rPr>
              <a:t>Data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 err="1">
                <a:latin typeface="Livvic" pitchFamily="2" charset="0"/>
              </a:rPr>
              <a:t>Science</a:t>
            </a:r>
            <a:r>
              <a:rPr lang="pt-PT" dirty="0">
                <a:latin typeface="Livvic" pitchFamily="2" charset="0"/>
              </a:rPr>
              <a:t> e </a:t>
            </a:r>
            <a:r>
              <a:rPr lang="pt-PT" b="1" dirty="0" err="1">
                <a:latin typeface="Livvic" pitchFamily="2" charset="0"/>
              </a:rPr>
              <a:t>Machine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 err="1">
                <a:latin typeface="Livvic" pitchFamily="2" charset="0"/>
              </a:rPr>
              <a:t>Learning</a:t>
            </a:r>
            <a:r>
              <a:rPr lang="pt-PT" dirty="0">
                <a:latin typeface="Livvic" pitchFamily="2" charset="0"/>
              </a:rPr>
              <a:t>.</a:t>
            </a:r>
          </a:p>
          <a:p>
            <a:r>
              <a:rPr lang="pt-PT" dirty="0">
                <a:latin typeface="Livvic" pitchFamily="2" charset="0"/>
              </a:rPr>
              <a:t>É composta por </a:t>
            </a:r>
            <a:r>
              <a:rPr lang="pt-PT" b="1" dirty="0">
                <a:latin typeface="Livvic" pitchFamily="2" charset="0"/>
              </a:rPr>
              <a:t>6 fases principais </a:t>
            </a:r>
            <a:r>
              <a:rPr lang="pt-PT" dirty="0">
                <a:latin typeface="Livvic" pitchFamily="2" charset="0"/>
              </a:rPr>
              <a:t>e é </a:t>
            </a:r>
            <a:r>
              <a:rPr lang="pt-PT" b="1" dirty="0">
                <a:latin typeface="Livvic" pitchFamily="2" charset="0"/>
              </a:rPr>
              <a:t>flexível</a:t>
            </a:r>
            <a:r>
              <a:rPr lang="pt-PT" dirty="0">
                <a:latin typeface="Livvic" pitchFamily="2" charset="0"/>
              </a:rPr>
              <a:t> e </a:t>
            </a:r>
            <a:r>
              <a:rPr lang="pt-PT" b="1" dirty="0">
                <a:latin typeface="Livvic" pitchFamily="2" charset="0"/>
              </a:rPr>
              <a:t>iterativa</a:t>
            </a:r>
            <a:r>
              <a:rPr lang="pt-PT" dirty="0">
                <a:latin typeface="Livvic" pitchFamily="2" charset="0"/>
              </a:rPr>
              <a:t>, ou seja, </a:t>
            </a:r>
            <a:r>
              <a:rPr lang="pt-PT" b="1" dirty="0">
                <a:latin typeface="Livvic" pitchFamily="2" charset="0"/>
              </a:rPr>
              <a:t>podemos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>
                <a:latin typeface="Livvic" pitchFamily="2" charset="0"/>
              </a:rPr>
              <a:t>voltar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>
                <a:latin typeface="Livvic" pitchFamily="2" charset="0"/>
              </a:rPr>
              <a:t>atrás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>
                <a:latin typeface="Livvic" pitchFamily="2" charset="0"/>
              </a:rPr>
              <a:t>sempre que for necessário</a:t>
            </a:r>
            <a:r>
              <a:rPr lang="pt-PT" dirty="0">
                <a:latin typeface="Livvic" pitchFamily="2" charset="0"/>
              </a:rPr>
              <a:t>.</a:t>
            </a:r>
          </a:p>
          <a:p>
            <a:endParaRPr lang="pt-PT" dirty="0">
              <a:latin typeface="Livvic" pitchFamily="2" charset="0"/>
            </a:endParaRPr>
          </a:p>
          <a:p>
            <a:pPr algn="ctr"/>
            <a:r>
              <a:rPr lang="pt-PT" b="1" dirty="0">
                <a:latin typeface="Livvic" pitchFamily="2" charset="0"/>
              </a:rPr>
              <a:t>Porquê usar o CRISP-DM?</a:t>
            </a:r>
            <a:endParaRPr lang="en-US" b="1" dirty="0">
              <a:latin typeface="Livvic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Livvic" pitchFamily="2" charset="0"/>
              </a:rPr>
              <a:t>Ajuda a organizar o processo de trabalho em projetos de dados.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Livvic" pitchFamily="2" charset="0"/>
              </a:rPr>
              <a:t>Mantém o foco nos </a:t>
            </a:r>
            <a:r>
              <a:rPr lang="pt-PT" b="1" dirty="0">
                <a:latin typeface="Livvic" pitchFamily="2" charset="0"/>
              </a:rPr>
              <a:t>objetivos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>
                <a:latin typeface="Livvic" pitchFamily="2" charset="0"/>
              </a:rPr>
              <a:t>de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>
                <a:latin typeface="Livvic" pitchFamily="2" charset="0"/>
              </a:rPr>
              <a:t>negócio</a:t>
            </a:r>
            <a:r>
              <a:rPr lang="pt-PT" dirty="0">
                <a:latin typeface="Livvic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Livvic" pitchFamily="2" charset="0"/>
              </a:rPr>
              <a:t>Garante que cada passo é </a:t>
            </a:r>
            <a:r>
              <a:rPr lang="pt-PT" b="1" dirty="0">
                <a:latin typeface="Livvic" pitchFamily="2" charset="0"/>
              </a:rPr>
              <a:t>bem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>
                <a:latin typeface="Livvic" pitchFamily="2" charset="0"/>
              </a:rPr>
              <a:t>planeado</a:t>
            </a:r>
            <a:r>
              <a:rPr lang="pt-PT" dirty="0">
                <a:latin typeface="Livvic" pitchFamily="2" charset="0"/>
              </a:rPr>
              <a:t>, desde a </a:t>
            </a:r>
            <a:r>
              <a:rPr lang="pt-PT" b="1" dirty="0">
                <a:latin typeface="Livvic" pitchFamily="2" charset="0"/>
              </a:rPr>
              <a:t>recolha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>
                <a:latin typeface="Livvic" pitchFamily="2" charset="0"/>
              </a:rPr>
              <a:t>dos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>
                <a:latin typeface="Livvic" pitchFamily="2" charset="0"/>
              </a:rPr>
              <a:t>dados</a:t>
            </a:r>
            <a:r>
              <a:rPr lang="pt-PT" dirty="0">
                <a:latin typeface="Livvic" pitchFamily="2" charset="0"/>
              </a:rPr>
              <a:t> até à </a:t>
            </a:r>
            <a:r>
              <a:rPr lang="pt-PT" b="1" dirty="0">
                <a:latin typeface="Livvic" pitchFamily="2" charset="0"/>
              </a:rPr>
              <a:t>implementação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>
                <a:latin typeface="Livvic" pitchFamily="2" charset="0"/>
              </a:rPr>
              <a:t>do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>
                <a:latin typeface="Livvic" pitchFamily="2" charset="0"/>
              </a:rPr>
              <a:t>modelo</a:t>
            </a:r>
            <a:r>
              <a:rPr lang="pt-PT" dirty="0">
                <a:latin typeface="Livvic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Livvic" pitchFamily="2" charset="0"/>
              </a:rPr>
              <a:t>Pode ser usado em </a:t>
            </a:r>
            <a:r>
              <a:rPr lang="pt-PT" b="1" dirty="0">
                <a:latin typeface="Livvic" pitchFamily="2" charset="0"/>
              </a:rPr>
              <a:t>diferentes áreas </a:t>
            </a:r>
            <a:r>
              <a:rPr lang="pt-PT" dirty="0">
                <a:latin typeface="Livvic" pitchFamily="2" charset="0"/>
              </a:rPr>
              <a:t>(saúde, marketing, finanças, etc.).</a:t>
            </a:r>
          </a:p>
        </p:txBody>
      </p:sp>
      <p:pic>
        <p:nvPicPr>
          <p:cNvPr id="2" name="Picture 2" descr="Mais de 8.000 imagens grátis de Dedo Apontando e Apontando - Pixabay">
            <a:extLst>
              <a:ext uri="{FF2B5EF4-FFF2-40B4-BE49-F238E27FC236}">
                <a16:creationId xmlns:a16="http://schemas.microsoft.com/office/drawing/2014/main" id="{966FCF2B-8202-4940-5CAF-15BAB80B6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938781" y="1248182"/>
            <a:ext cx="2812931" cy="210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80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E273E-BC74-5FDA-B7F7-0F0D43946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ross Industry Standard Process for Data Mining – Wikipédia, a enciclopédia  livre">
            <a:extLst>
              <a:ext uri="{FF2B5EF4-FFF2-40B4-BE49-F238E27FC236}">
                <a16:creationId xmlns:a16="http://schemas.microsoft.com/office/drawing/2014/main" id="{B43122E5-4E98-1B67-2578-D85D07007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08" y="1525461"/>
            <a:ext cx="2712461" cy="271749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317;p72">
            <a:extLst>
              <a:ext uri="{FF2B5EF4-FFF2-40B4-BE49-F238E27FC236}">
                <a16:creationId xmlns:a16="http://schemas.microsoft.com/office/drawing/2014/main" id="{4D7FEF2D-363E-E343-5F6F-75C6CFDA80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7933" y="155139"/>
            <a:ext cx="8268133" cy="648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Business </a:t>
            </a:r>
            <a:r>
              <a:rPr lang="pt-PT" sz="4400" dirty="0" err="1"/>
              <a:t>Understanding</a:t>
            </a:r>
            <a:endParaRPr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C837D0-DD33-6ABB-524B-2EC9A511EBAF}"/>
              </a:ext>
            </a:extLst>
          </p:cNvPr>
          <p:cNvSpPr txBox="1"/>
          <p:nvPr/>
        </p:nvSpPr>
        <p:spPr>
          <a:xfrm>
            <a:off x="3483288" y="1334543"/>
            <a:ext cx="555567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latin typeface="Livvic" pitchFamily="2" charset="0"/>
              </a:rPr>
              <a:t>Objetivo</a:t>
            </a:r>
          </a:p>
          <a:p>
            <a:r>
              <a:rPr lang="pt-PT" b="1" dirty="0">
                <a:latin typeface="Livvic" pitchFamily="2" charset="0"/>
              </a:rPr>
              <a:t>Compreender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>
                <a:latin typeface="Livvic" pitchFamily="2" charset="0"/>
              </a:rPr>
              <a:t>o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>
                <a:latin typeface="Livvic" pitchFamily="2" charset="0"/>
              </a:rPr>
              <a:t>problema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>
                <a:latin typeface="Livvic" pitchFamily="2" charset="0"/>
              </a:rPr>
              <a:t>do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>
                <a:latin typeface="Livvic" pitchFamily="2" charset="0"/>
              </a:rPr>
              <a:t>ponto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>
                <a:latin typeface="Livvic" pitchFamily="2" charset="0"/>
              </a:rPr>
              <a:t>de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>
                <a:latin typeface="Livvic" pitchFamily="2" charset="0"/>
              </a:rPr>
              <a:t>vista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>
                <a:latin typeface="Livvic" pitchFamily="2" charset="0"/>
              </a:rPr>
              <a:t>do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>
                <a:latin typeface="Livvic" pitchFamily="2" charset="0"/>
              </a:rPr>
              <a:t>negócio</a:t>
            </a:r>
            <a:r>
              <a:rPr lang="pt-PT" dirty="0">
                <a:latin typeface="Livvic" pitchFamily="2" charset="0"/>
              </a:rPr>
              <a:t> (ou do domínio aplicado) e </a:t>
            </a:r>
            <a:r>
              <a:rPr lang="pt-PT" b="1" dirty="0">
                <a:latin typeface="Livvic" pitchFamily="2" charset="0"/>
              </a:rPr>
              <a:t>definir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>
                <a:latin typeface="Livvic" pitchFamily="2" charset="0"/>
              </a:rPr>
              <a:t>claramente</a:t>
            </a:r>
            <a:r>
              <a:rPr lang="pt-PT" dirty="0">
                <a:latin typeface="Livvic" pitchFamily="2" charset="0"/>
              </a:rPr>
              <a:t> os </a:t>
            </a:r>
            <a:r>
              <a:rPr lang="pt-PT" b="1" dirty="0">
                <a:latin typeface="Livvic" pitchFamily="2" charset="0"/>
              </a:rPr>
              <a:t>objetivos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>
                <a:latin typeface="Livvic" pitchFamily="2" charset="0"/>
              </a:rPr>
              <a:t>do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>
                <a:latin typeface="Livvic" pitchFamily="2" charset="0"/>
              </a:rPr>
              <a:t>projeto</a:t>
            </a:r>
            <a:r>
              <a:rPr lang="pt-PT" dirty="0">
                <a:latin typeface="Livvic" pitchFamily="2" charset="0"/>
              </a:rPr>
              <a:t>.</a:t>
            </a:r>
          </a:p>
          <a:p>
            <a:endParaRPr lang="pt-PT" dirty="0">
              <a:latin typeface="Livvic" pitchFamily="2" charset="0"/>
            </a:endParaRPr>
          </a:p>
          <a:p>
            <a:pPr algn="ctr"/>
            <a:r>
              <a:rPr lang="pt-PT" b="1" dirty="0">
                <a:latin typeface="Livvic" pitchFamily="2" charset="0"/>
              </a:rPr>
              <a:t>O que fazemos nesta fase?</a:t>
            </a:r>
          </a:p>
          <a:p>
            <a:pPr algn="ctr"/>
            <a:endParaRPr lang="pt-PT" b="1" dirty="0">
              <a:latin typeface="Livvic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>
                <a:latin typeface="Livvic" pitchFamily="2" charset="0"/>
              </a:rPr>
              <a:t>Identificamos</a:t>
            </a:r>
            <a:r>
              <a:rPr lang="pt-PT" dirty="0">
                <a:latin typeface="Livvic" pitchFamily="2" charset="0"/>
              </a:rPr>
              <a:t> os </a:t>
            </a:r>
            <a:r>
              <a:rPr lang="pt-PT" b="1" dirty="0">
                <a:latin typeface="Livvic" pitchFamily="2" charset="0"/>
              </a:rPr>
              <a:t>objetivos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>
                <a:latin typeface="Livvic" pitchFamily="2" charset="0"/>
              </a:rPr>
              <a:t>do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>
                <a:latin typeface="Livvic" pitchFamily="2" charset="0"/>
              </a:rPr>
              <a:t>negócio</a:t>
            </a:r>
            <a:r>
              <a:rPr lang="pt-PT" dirty="0">
                <a:latin typeface="Livvic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>
                <a:latin typeface="Livvic" pitchFamily="2" charset="0"/>
              </a:rPr>
              <a:t>Percebemos</a:t>
            </a:r>
            <a:r>
              <a:rPr lang="pt-PT" dirty="0">
                <a:latin typeface="Livvic" pitchFamily="2" charset="0"/>
              </a:rPr>
              <a:t> quais são as </a:t>
            </a:r>
            <a:r>
              <a:rPr lang="pt-PT" b="1" dirty="0">
                <a:latin typeface="Livvic" pitchFamily="2" charset="0"/>
              </a:rPr>
              <a:t>questões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>
                <a:latin typeface="Livvic" pitchFamily="2" charset="0"/>
              </a:rPr>
              <a:t>críticas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>
                <a:latin typeface="Livvic" pitchFamily="2" charset="0"/>
              </a:rPr>
              <a:t>a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>
                <a:latin typeface="Livvic" pitchFamily="2" charset="0"/>
              </a:rPr>
              <a:t>resolver</a:t>
            </a:r>
            <a:r>
              <a:rPr lang="pt-PT" dirty="0">
                <a:latin typeface="Livvic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>
                <a:latin typeface="Livvic" pitchFamily="2" charset="0"/>
              </a:rPr>
              <a:t>Traduzimos</a:t>
            </a:r>
            <a:r>
              <a:rPr lang="pt-PT" dirty="0">
                <a:latin typeface="Livvic" pitchFamily="2" charset="0"/>
              </a:rPr>
              <a:t> esses objetivos em </a:t>
            </a:r>
            <a:r>
              <a:rPr lang="pt-PT" b="1" dirty="0">
                <a:latin typeface="Livvic" pitchFamily="2" charset="0"/>
              </a:rPr>
              <a:t>problemas</a:t>
            </a:r>
            <a:r>
              <a:rPr lang="pt-PT" dirty="0">
                <a:latin typeface="Livvic" pitchFamily="2" charset="0"/>
              </a:rPr>
              <a:t> de </a:t>
            </a:r>
            <a:r>
              <a:rPr lang="pt-PT" b="1" dirty="0">
                <a:latin typeface="Livvic" pitchFamily="2" charset="0"/>
              </a:rPr>
              <a:t>Data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 err="1">
                <a:latin typeface="Livvic" pitchFamily="2" charset="0"/>
              </a:rPr>
              <a:t>Science</a:t>
            </a:r>
            <a:r>
              <a:rPr lang="pt-PT" dirty="0">
                <a:latin typeface="Livvic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>
                <a:latin typeface="Livvic" pitchFamily="2" charset="0"/>
              </a:rPr>
              <a:t>Planeamos</a:t>
            </a:r>
            <a:r>
              <a:rPr lang="pt-PT" dirty="0">
                <a:latin typeface="Livvic" pitchFamily="2" charset="0"/>
              </a:rPr>
              <a:t> uma </a:t>
            </a:r>
            <a:r>
              <a:rPr lang="pt-PT" b="1" dirty="0">
                <a:latin typeface="Livvic" pitchFamily="2" charset="0"/>
              </a:rPr>
              <a:t>estratégia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>
                <a:latin typeface="Livvic" pitchFamily="2" charset="0"/>
              </a:rPr>
              <a:t>inicial</a:t>
            </a:r>
            <a:r>
              <a:rPr lang="pt-PT" dirty="0">
                <a:latin typeface="Livvic" pitchFamily="2" charset="0"/>
              </a:rPr>
              <a:t> para atingir os resultados pretendidos.</a:t>
            </a:r>
          </a:p>
        </p:txBody>
      </p:sp>
      <p:pic>
        <p:nvPicPr>
          <p:cNvPr id="5122" name="Picture 2" descr="Mais de 8.000 imagens grátis de Dedo Apontando e Apontando - Pixabay">
            <a:extLst>
              <a:ext uri="{FF2B5EF4-FFF2-40B4-BE49-F238E27FC236}">
                <a16:creationId xmlns:a16="http://schemas.microsoft.com/office/drawing/2014/main" id="{45F19F13-7729-883D-8F62-656F574CD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325881" y="1248182"/>
            <a:ext cx="2812931" cy="210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Elon Musk's X Factor | The New Yorker">
            <a:extLst>
              <a:ext uri="{FF2B5EF4-FFF2-40B4-BE49-F238E27FC236}">
                <a16:creationId xmlns:a16="http://schemas.microsoft.com/office/drawing/2014/main" id="{7DBCF9B4-E389-867C-BB26-28D5F74100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0"/>
          <a:stretch/>
        </p:blipFill>
        <p:spPr bwMode="auto">
          <a:xfrm>
            <a:off x="10117780" y="1326923"/>
            <a:ext cx="4347657" cy="3114568"/>
          </a:xfrm>
          <a:prstGeom prst="roundRect">
            <a:avLst>
              <a:gd name="adj" fmla="val 9083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Bird" descr="🐦 Twitter Logo - Royalty-Free GIF - Animated Sticker - Free PNG - Animated  Icon">
            <a:extLst>
              <a:ext uri="{FF2B5EF4-FFF2-40B4-BE49-F238E27FC236}">
                <a16:creationId xmlns:a16="http://schemas.microsoft.com/office/drawing/2014/main" id="{D5953931-7AE9-F127-7038-B7FC2173F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957" y="-2430242"/>
            <a:ext cx="1437497" cy="14374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8344DD-3EF1-1B14-A33F-232D04527573}"/>
              </a:ext>
            </a:extLst>
          </p:cNvPr>
          <p:cNvSpPr txBox="1"/>
          <p:nvPr/>
        </p:nvSpPr>
        <p:spPr>
          <a:xfrm>
            <a:off x="10318582" y="1334543"/>
            <a:ext cx="2206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spc="3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Análise</a:t>
            </a:r>
            <a:r>
              <a:rPr lang="en-US" sz="1800" b="1" i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 de </a:t>
            </a:r>
            <a:r>
              <a:rPr lang="en-US" sz="1800" b="1" i="1" spc="3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Sentimentos</a:t>
            </a:r>
            <a:r>
              <a:rPr lang="en-US" sz="1800" b="1" i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 </a:t>
            </a:r>
            <a:r>
              <a:rPr lang="en-US" sz="1800" b="1" i="1" spc="3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em</a:t>
            </a:r>
            <a:r>
              <a:rPr lang="en-US" sz="1800" b="1" i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 Tweets</a:t>
            </a:r>
          </a:p>
        </p:txBody>
      </p:sp>
      <p:sp>
        <p:nvSpPr>
          <p:cNvPr id="2" name="TextBox 16">
            <a:hlinkClick r:id="rId6"/>
            <a:extLst>
              <a:ext uri="{FF2B5EF4-FFF2-40B4-BE49-F238E27FC236}">
                <a16:creationId xmlns:a16="http://schemas.microsoft.com/office/drawing/2014/main" id="{FB98CC9B-A49D-49F0-CC17-63929454C0C3}"/>
              </a:ext>
            </a:extLst>
          </p:cNvPr>
          <p:cNvSpPr txBox="1"/>
          <p:nvPr/>
        </p:nvSpPr>
        <p:spPr>
          <a:xfrm>
            <a:off x="4359000" y="3980452"/>
            <a:ext cx="3804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Relatório</a:t>
            </a:r>
            <a:r>
              <a:rPr lang="en-US" b="1" u="sng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b="1" u="sng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exemplo</a:t>
            </a:r>
            <a:r>
              <a:rPr lang="en-US" b="1" u="sng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que segue o CRISP-DM</a:t>
            </a:r>
          </a:p>
        </p:txBody>
      </p:sp>
    </p:spTree>
    <p:extLst>
      <p:ext uri="{BB962C8B-B14F-4D97-AF65-F5344CB8AC3E}">
        <p14:creationId xmlns:p14="http://schemas.microsoft.com/office/powerpoint/2010/main" val="2798789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AC2D1-2455-DE00-5903-D52B4C535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ross Industry Standard Process for Data Mining – Wikipédia, a enciclopédia  livre">
            <a:extLst>
              <a:ext uri="{FF2B5EF4-FFF2-40B4-BE49-F238E27FC236}">
                <a16:creationId xmlns:a16="http://schemas.microsoft.com/office/drawing/2014/main" id="{B9391959-B1C2-9C66-A59F-BE39BC085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08" y="1525461"/>
            <a:ext cx="2712461" cy="271749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317;p72">
            <a:extLst>
              <a:ext uri="{FF2B5EF4-FFF2-40B4-BE49-F238E27FC236}">
                <a16:creationId xmlns:a16="http://schemas.microsoft.com/office/drawing/2014/main" id="{77F1FA73-FE8A-D38B-3344-FFFFC669B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7933" y="155139"/>
            <a:ext cx="8268133" cy="648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Business </a:t>
            </a:r>
            <a:r>
              <a:rPr lang="pt-PT" sz="4400" dirty="0" err="1"/>
              <a:t>Understanding</a:t>
            </a:r>
            <a:endParaRPr sz="4400" dirty="0"/>
          </a:p>
        </p:txBody>
      </p:sp>
      <p:pic>
        <p:nvPicPr>
          <p:cNvPr id="2" name="Picture 6" descr="Elon Musk's X Factor | The New Yorker">
            <a:extLst>
              <a:ext uri="{FF2B5EF4-FFF2-40B4-BE49-F238E27FC236}">
                <a16:creationId xmlns:a16="http://schemas.microsoft.com/office/drawing/2014/main" id="{E56E973D-7FE1-DA7C-ACE5-391AB76AA1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0"/>
          <a:stretch/>
        </p:blipFill>
        <p:spPr bwMode="auto">
          <a:xfrm>
            <a:off x="3934690" y="1326923"/>
            <a:ext cx="4347657" cy="3114568"/>
          </a:xfrm>
          <a:prstGeom prst="roundRect">
            <a:avLst>
              <a:gd name="adj" fmla="val 9083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Bird" descr="🐦 Twitter Logo - Royalty-Free GIF - Animated Sticker - Free PNG - Animated  Icon">
            <a:extLst>
              <a:ext uri="{FF2B5EF4-FFF2-40B4-BE49-F238E27FC236}">
                <a16:creationId xmlns:a16="http://schemas.microsoft.com/office/drawing/2014/main" id="{E76F8E95-39E9-BB5D-60FC-348C618E4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957" y="2011132"/>
            <a:ext cx="1437497" cy="14374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9143FB-398A-BD00-1C1B-808B350687C1}"/>
              </a:ext>
            </a:extLst>
          </p:cNvPr>
          <p:cNvSpPr txBox="1"/>
          <p:nvPr/>
        </p:nvSpPr>
        <p:spPr>
          <a:xfrm>
            <a:off x="4135492" y="1334543"/>
            <a:ext cx="2206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spc="3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Análise</a:t>
            </a:r>
            <a:r>
              <a:rPr lang="en-US" sz="1800" b="1" i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 de </a:t>
            </a:r>
            <a:r>
              <a:rPr lang="en-US" sz="1800" b="1" i="1" spc="3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Sentimentos</a:t>
            </a:r>
            <a:r>
              <a:rPr lang="en-US" sz="1800" b="1" i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 </a:t>
            </a:r>
            <a:r>
              <a:rPr lang="en-US" sz="1800" b="1" i="1" spc="3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em</a:t>
            </a:r>
            <a:r>
              <a:rPr lang="en-US" sz="1800" b="1" i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 Tweets</a:t>
            </a:r>
          </a:p>
        </p:txBody>
      </p:sp>
      <p:pic>
        <p:nvPicPr>
          <p:cNvPr id="7" name="Picture 2" descr="Mais de 8.000 imagens grátis de Dedo Apontando e Apontando - Pixabay">
            <a:extLst>
              <a:ext uri="{FF2B5EF4-FFF2-40B4-BE49-F238E27FC236}">
                <a16:creationId xmlns:a16="http://schemas.microsoft.com/office/drawing/2014/main" id="{B1AFEB5E-DC41-AE35-43BB-50641E7DC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325881" y="1248182"/>
            <a:ext cx="2812931" cy="210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345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5C946-83F9-552E-DC1A-CBDDD11B9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ross Industry Standard Process for Data Mining – Wikipédia, a enciclopédia  livre">
            <a:extLst>
              <a:ext uri="{FF2B5EF4-FFF2-40B4-BE49-F238E27FC236}">
                <a16:creationId xmlns:a16="http://schemas.microsoft.com/office/drawing/2014/main" id="{3CF2FF3B-4DF0-8F18-BBBD-3557966FC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08" y="1525461"/>
            <a:ext cx="2712461" cy="271749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317;p72">
            <a:extLst>
              <a:ext uri="{FF2B5EF4-FFF2-40B4-BE49-F238E27FC236}">
                <a16:creationId xmlns:a16="http://schemas.microsoft.com/office/drawing/2014/main" id="{91E39735-4728-9862-54A0-182307792D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7933" y="93870"/>
            <a:ext cx="8268133" cy="648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Data </a:t>
            </a:r>
            <a:r>
              <a:rPr lang="pt-PT" sz="4400" dirty="0" err="1"/>
              <a:t>Understanding</a:t>
            </a:r>
            <a:endParaRPr sz="4400" dirty="0"/>
          </a:p>
        </p:txBody>
      </p:sp>
      <p:pic>
        <p:nvPicPr>
          <p:cNvPr id="2" name="Picture 6" descr="Elon Musk's X Factor | The New Yorker">
            <a:extLst>
              <a:ext uri="{FF2B5EF4-FFF2-40B4-BE49-F238E27FC236}">
                <a16:creationId xmlns:a16="http://schemas.microsoft.com/office/drawing/2014/main" id="{F7F59B45-FB0B-6333-9EDE-CCCED7F003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0"/>
          <a:stretch/>
        </p:blipFill>
        <p:spPr bwMode="auto">
          <a:xfrm>
            <a:off x="10250844" y="1326923"/>
            <a:ext cx="4347657" cy="3114568"/>
          </a:xfrm>
          <a:prstGeom prst="roundRect">
            <a:avLst>
              <a:gd name="adj" fmla="val 9083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Bird" descr="🐦 Twitter Logo - Royalty-Free GIF - Animated Sticker - Free PNG - Animated  Icon">
            <a:extLst>
              <a:ext uri="{FF2B5EF4-FFF2-40B4-BE49-F238E27FC236}">
                <a16:creationId xmlns:a16="http://schemas.microsoft.com/office/drawing/2014/main" id="{0059D208-7A6D-AEEA-ADE3-115D00ABA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6111" y="2011132"/>
            <a:ext cx="1437497" cy="14374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F9F2EB-8816-3550-52E2-C3EFF643883C}"/>
              </a:ext>
            </a:extLst>
          </p:cNvPr>
          <p:cNvSpPr txBox="1"/>
          <p:nvPr/>
        </p:nvSpPr>
        <p:spPr>
          <a:xfrm>
            <a:off x="10451646" y="1334543"/>
            <a:ext cx="2206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spc="3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Análise</a:t>
            </a:r>
            <a:r>
              <a:rPr lang="en-US" sz="1800" b="1" i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 de </a:t>
            </a:r>
            <a:r>
              <a:rPr lang="en-US" sz="1800" b="1" i="1" spc="3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Sentimentos</a:t>
            </a:r>
            <a:r>
              <a:rPr lang="en-US" sz="1800" b="1" i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 </a:t>
            </a:r>
            <a:r>
              <a:rPr lang="en-US" sz="1800" b="1" i="1" spc="3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em</a:t>
            </a:r>
            <a:r>
              <a:rPr lang="en-US" sz="1800" b="1" i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 Tweets</a:t>
            </a:r>
          </a:p>
        </p:txBody>
      </p:sp>
      <p:pic>
        <p:nvPicPr>
          <p:cNvPr id="6" name="Picture 2" descr="Mais de 8.000 imagens grátis de Dedo Apontando e Apontando - Pixabay">
            <a:extLst>
              <a:ext uri="{FF2B5EF4-FFF2-40B4-BE49-F238E27FC236}">
                <a16:creationId xmlns:a16="http://schemas.microsoft.com/office/drawing/2014/main" id="{A3404DC2-13AE-0147-B545-DB63C3657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348575" y="1248182"/>
            <a:ext cx="2812931" cy="210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553;p42">
            <a:extLst>
              <a:ext uri="{FF2B5EF4-FFF2-40B4-BE49-F238E27FC236}">
                <a16:creationId xmlns:a16="http://schemas.microsoft.com/office/drawing/2014/main" id="{30774C89-F65C-1718-DE6E-10B8EE00321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666226" y="974402"/>
            <a:ext cx="4899051" cy="38196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u="sng" dirty="0"/>
              <a:t>Principais Atividades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05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400" b="1" dirty="0"/>
              <a:t>Recolher os Dados Iniciais - </a:t>
            </a:r>
            <a:r>
              <a:rPr lang="pt-PT" sz="1400" dirty="0"/>
              <a:t>Obter e integrar os dados relevantes disponíveis para o projeto.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PT" sz="1400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400" b="1" dirty="0"/>
              <a:t>Descrever os Dados - </a:t>
            </a:r>
            <a:r>
              <a:rPr lang="pt-PT" sz="1400" dirty="0"/>
              <a:t>Analisar propriedades básicas (tipos, formatos, volume, distribuição, etc.).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PT" sz="1400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400" b="1" dirty="0"/>
              <a:t>Explorar os Dados - </a:t>
            </a:r>
            <a:r>
              <a:rPr lang="pt-PT" sz="1400" dirty="0"/>
              <a:t>Utilizar </a:t>
            </a:r>
            <a:r>
              <a:rPr lang="pt-PT" sz="1400" i="1" dirty="0" err="1"/>
              <a:t>queries</a:t>
            </a:r>
            <a:r>
              <a:rPr lang="pt-PT" sz="1400" dirty="0"/>
              <a:t>, visualizações e estatísticas simples para identificar padrões, relações e subgrupos relevantes.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PT" sz="1400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400" b="1" dirty="0"/>
              <a:t>Verificar a Qualidade dos Dados - </a:t>
            </a:r>
            <a:r>
              <a:rPr lang="pt-PT" sz="1400" dirty="0"/>
              <a:t>Avaliar se os dados estão completos, corretos e coerentes (ex.: valores em falta, inconsistências).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PT" sz="1400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400" b="1" dirty="0"/>
              <a:t>Identificar </a:t>
            </a:r>
            <a:r>
              <a:rPr lang="pt-PT" sz="1400" b="1" i="1" dirty="0" err="1"/>
              <a:t>Outliers</a:t>
            </a:r>
            <a:r>
              <a:rPr lang="pt-PT" sz="1400" b="1" dirty="0"/>
              <a:t> e Problemas - </a:t>
            </a:r>
            <a:r>
              <a:rPr lang="pt-PT" sz="1400" dirty="0"/>
              <a:t>Detetar anomalias ou pontos fora do padrão que possam afetar a análise.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2294587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3FFBE-3DCB-C524-5505-F44D96F35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ross Industry Standard Process for Data Mining – Wikipédia, a enciclopédia  livre">
            <a:extLst>
              <a:ext uri="{FF2B5EF4-FFF2-40B4-BE49-F238E27FC236}">
                <a16:creationId xmlns:a16="http://schemas.microsoft.com/office/drawing/2014/main" id="{08737EDD-2C9B-EA94-CAD3-E63D9035C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08" y="1525461"/>
            <a:ext cx="2712461" cy="271749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317;p72">
            <a:extLst>
              <a:ext uri="{FF2B5EF4-FFF2-40B4-BE49-F238E27FC236}">
                <a16:creationId xmlns:a16="http://schemas.microsoft.com/office/drawing/2014/main" id="{0BD4C6D2-5FDD-6946-8A48-EFE654186F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7933" y="93870"/>
            <a:ext cx="8268133" cy="648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Data </a:t>
            </a:r>
            <a:r>
              <a:rPr lang="pt-PT" sz="4400" dirty="0" err="1"/>
              <a:t>Preparation</a:t>
            </a:r>
            <a:endParaRPr sz="4400" dirty="0"/>
          </a:p>
        </p:txBody>
      </p:sp>
      <p:pic>
        <p:nvPicPr>
          <p:cNvPr id="6" name="Picture 2" descr="Mais de 8.000 imagens grátis de Dedo Apontando e Apontando - Pixabay">
            <a:extLst>
              <a:ext uri="{FF2B5EF4-FFF2-40B4-BE49-F238E27FC236}">
                <a16:creationId xmlns:a16="http://schemas.microsoft.com/office/drawing/2014/main" id="{84FD485C-F0CE-7793-E8C3-DC0A85CE2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02" y="1785500"/>
            <a:ext cx="2812931" cy="210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553;p42">
            <a:extLst>
              <a:ext uri="{FF2B5EF4-FFF2-40B4-BE49-F238E27FC236}">
                <a16:creationId xmlns:a16="http://schemas.microsoft.com/office/drawing/2014/main" id="{AF9E1199-A006-47DA-2CFE-42BB786E5A9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723579" y="988315"/>
            <a:ext cx="4744928" cy="37040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u="sng" dirty="0"/>
              <a:t>Principais Atividades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05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400" b="1" dirty="0"/>
              <a:t>Seleção de Dados - </a:t>
            </a:r>
            <a:r>
              <a:rPr lang="pt-PT" sz="1400" dirty="0"/>
              <a:t>Escolher os atributos e registos mais relevantes para os objetivos de análise.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PT" sz="1400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400" b="1" dirty="0"/>
              <a:t>Limpeza de Dados - </a:t>
            </a:r>
            <a:r>
              <a:rPr lang="pt-PT" sz="1400" dirty="0"/>
              <a:t>Corrigir ou remover erros, valores em falta, duplicados e inconsistências.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PT" sz="1400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400" b="1" dirty="0"/>
              <a:t>Criação de Variáveis - </a:t>
            </a:r>
            <a:r>
              <a:rPr lang="pt-PT" sz="1400" dirty="0"/>
              <a:t>Gerar novas variáveis a partir dos dados existentes </a:t>
            </a:r>
            <a:r>
              <a:rPr lang="pt-PT" sz="1400" i="1" dirty="0"/>
              <a:t>(</a:t>
            </a:r>
            <a:r>
              <a:rPr lang="pt-PT" sz="1400" i="1" dirty="0" err="1"/>
              <a:t>feature</a:t>
            </a:r>
            <a:r>
              <a:rPr lang="pt-PT" sz="1400" i="1" dirty="0"/>
              <a:t> </a:t>
            </a:r>
            <a:r>
              <a:rPr lang="pt-PT" sz="1400" i="1" dirty="0" err="1"/>
              <a:t>engineering</a:t>
            </a:r>
            <a:r>
              <a:rPr lang="pt-PT" sz="1400" i="1" dirty="0"/>
              <a:t>)</a:t>
            </a:r>
            <a:r>
              <a:rPr lang="pt-PT" sz="1400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PT" sz="1400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400" b="1" dirty="0"/>
              <a:t>Integração de Dados - </a:t>
            </a:r>
            <a:r>
              <a:rPr lang="pt-PT" sz="1400" dirty="0"/>
              <a:t>Combinar dados de diferentes fontes, se necessário.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PT" sz="1400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400" b="1" dirty="0"/>
              <a:t>Formatação dos Dados - </a:t>
            </a:r>
            <a:r>
              <a:rPr lang="pt-PT" sz="1400" dirty="0"/>
              <a:t>Ajustar os dados ao formato exigido pelas ferramentas de modelação (ex.: normalização, codificação de variáveis categóricas).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519596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5BF8B-BB9E-E811-C2CE-3C53D6FA5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ross Industry Standard Process for Data Mining – Wikipédia, a enciclopédia  livre">
            <a:extLst>
              <a:ext uri="{FF2B5EF4-FFF2-40B4-BE49-F238E27FC236}">
                <a16:creationId xmlns:a16="http://schemas.microsoft.com/office/drawing/2014/main" id="{BBAB6A59-71C2-AB34-C64A-03BB27A4C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34839" y="1525461"/>
            <a:ext cx="2712461" cy="271749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317;p72">
            <a:extLst>
              <a:ext uri="{FF2B5EF4-FFF2-40B4-BE49-F238E27FC236}">
                <a16:creationId xmlns:a16="http://schemas.microsoft.com/office/drawing/2014/main" id="{68632B55-CECD-BDAB-462A-3E627323A1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7933" y="93870"/>
            <a:ext cx="8268133" cy="648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Data </a:t>
            </a:r>
            <a:r>
              <a:rPr lang="pt-PT" sz="4400" dirty="0" err="1"/>
              <a:t>Preparation</a:t>
            </a:r>
            <a:endParaRPr sz="4400" dirty="0"/>
          </a:p>
        </p:txBody>
      </p:sp>
      <p:pic>
        <p:nvPicPr>
          <p:cNvPr id="6" name="Picture 2" descr="Mais de 8.000 imagens grátis de Dedo Apontando e Apontando - Pixabay">
            <a:extLst>
              <a:ext uri="{FF2B5EF4-FFF2-40B4-BE49-F238E27FC236}">
                <a16:creationId xmlns:a16="http://schemas.microsoft.com/office/drawing/2014/main" id="{473F72F6-4004-2D95-6827-562601FAD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42649" y="1785500"/>
            <a:ext cx="2812931" cy="210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553;p42">
            <a:extLst>
              <a:ext uri="{FF2B5EF4-FFF2-40B4-BE49-F238E27FC236}">
                <a16:creationId xmlns:a16="http://schemas.microsoft.com/office/drawing/2014/main" id="{88842D6A-B09C-C9BC-533C-51ED9193A3C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870399" y="988315"/>
            <a:ext cx="4744928" cy="37040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u="sng" dirty="0"/>
              <a:t>Principais Atividades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05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400" b="1" dirty="0"/>
              <a:t>Seleção de Dados - </a:t>
            </a:r>
            <a:r>
              <a:rPr lang="pt-PT" sz="1400" dirty="0"/>
              <a:t>Escolher os atributos e registos mais relevantes para os objetivos de análise.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PT" sz="1400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400" b="1" dirty="0"/>
              <a:t>Limpeza de Dados - </a:t>
            </a:r>
            <a:r>
              <a:rPr lang="pt-PT" sz="1400" dirty="0"/>
              <a:t>Corrigir ou remover erros, valores em falta, duplicados e inconsistências.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PT" sz="1400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400" b="1" dirty="0"/>
              <a:t>Criação de Variáveis - </a:t>
            </a:r>
            <a:r>
              <a:rPr lang="pt-PT" sz="1400" dirty="0"/>
              <a:t>Gerar novas variáveis a partir dos dados existentes </a:t>
            </a:r>
            <a:r>
              <a:rPr lang="pt-PT" sz="1400" i="1" dirty="0"/>
              <a:t>(</a:t>
            </a:r>
            <a:r>
              <a:rPr lang="pt-PT" sz="1400" i="1" dirty="0" err="1"/>
              <a:t>feature</a:t>
            </a:r>
            <a:r>
              <a:rPr lang="pt-PT" sz="1400" i="1" dirty="0"/>
              <a:t> </a:t>
            </a:r>
            <a:r>
              <a:rPr lang="pt-PT" sz="1400" i="1" dirty="0" err="1"/>
              <a:t>engineering</a:t>
            </a:r>
            <a:r>
              <a:rPr lang="pt-PT" sz="1400" i="1" dirty="0"/>
              <a:t>)</a:t>
            </a:r>
            <a:r>
              <a:rPr lang="pt-PT" sz="1400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PT" sz="1400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400" b="1" dirty="0"/>
              <a:t>Integração de Dados - </a:t>
            </a:r>
            <a:r>
              <a:rPr lang="pt-PT" sz="1400" dirty="0"/>
              <a:t>Combinar dados de diferentes fontes, se necessário.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PT" sz="1400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400" b="1" dirty="0"/>
              <a:t>Formatação dos Dados - </a:t>
            </a:r>
            <a:r>
              <a:rPr lang="pt-PT" sz="1400" dirty="0"/>
              <a:t>Ajustar os dados ao formato exigido pelas ferramentas de modelação (ex.: normalização, codificação de variáveis categóricas).</a:t>
            </a:r>
            <a:endParaRPr sz="14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28AE4D5-4085-E6ED-A1BB-F485D0F9E862}"/>
              </a:ext>
            </a:extLst>
          </p:cNvPr>
          <p:cNvSpPr txBox="1"/>
          <p:nvPr/>
        </p:nvSpPr>
        <p:spPr>
          <a:xfrm>
            <a:off x="539749" y="978300"/>
            <a:ext cx="403225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latin typeface="Livvic" pitchFamily="2" charset="0"/>
              </a:rPr>
              <a:t>Stemming</a:t>
            </a:r>
            <a:endParaRPr lang="pt-PT" sz="2000" b="1" dirty="0">
              <a:latin typeface="Livvic" pitchFamily="2" charset="0"/>
            </a:endParaRPr>
          </a:p>
          <a:p>
            <a:pPr algn="ctr"/>
            <a:endParaRPr lang="pt-PT" sz="2000" b="1" dirty="0">
              <a:latin typeface="Livvic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200" dirty="0"/>
              <a:t>Técnica para </a:t>
            </a:r>
            <a:r>
              <a:rPr lang="pt-PT" sz="1200" b="1" dirty="0"/>
              <a:t>reduzir palavras às suas raízes</a:t>
            </a:r>
            <a:r>
              <a:rPr lang="pt-PT" sz="1200" dirty="0"/>
              <a:t> (ou formas aproximadas), removendo afixos (</a:t>
            </a:r>
            <a:r>
              <a:rPr lang="pt-PT" sz="1200" i="1" dirty="0"/>
              <a:t>prefixos/sufixos</a:t>
            </a:r>
            <a:r>
              <a:rPr lang="pt-PT" sz="1200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200" dirty="0"/>
              <a:t>Objetivo: </a:t>
            </a:r>
            <a:r>
              <a:rPr lang="pt-PT" sz="1200" b="1" dirty="0"/>
              <a:t>Normalizar variações</a:t>
            </a:r>
            <a:r>
              <a:rPr lang="pt-PT" sz="1200" dirty="0"/>
              <a:t> da mesma palavra.</a:t>
            </a:r>
          </a:p>
          <a:p>
            <a:endParaRPr lang="pt-PT" b="1" dirty="0">
              <a:latin typeface="Livvic" pitchFamily="2" charset="0"/>
            </a:endParaRPr>
          </a:p>
          <a:p>
            <a:pPr algn="ctr"/>
            <a:r>
              <a:rPr lang="pt-PT" b="1" dirty="0">
                <a:latin typeface="Livvic" pitchFamily="2" charset="0"/>
              </a:rPr>
              <a:t>Vantagens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b="1" dirty="0">
                <a:latin typeface="Livvic" pitchFamily="2" charset="0"/>
              </a:rPr>
              <a:t>Simplicidade</a:t>
            </a:r>
            <a:r>
              <a:rPr lang="pt-PT" sz="1200" dirty="0">
                <a:latin typeface="Livvic" pitchFamily="2" charset="0"/>
              </a:rPr>
              <a:t>: Rápido e leve computacionalmente.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b="1" dirty="0">
                <a:latin typeface="Livvic" pitchFamily="2" charset="0"/>
              </a:rPr>
              <a:t>Eficiência</a:t>
            </a:r>
            <a:r>
              <a:rPr lang="pt-PT" sz="1200" dirty="0">
                <a:latin typeface="Livvic" pitchFamily="2" charset="0"/>
              </a:rPr>
              <a:t>: Útil para tarefas como </a:t>
            </a:r>
            <a:r>
              <a:rPr lang="pt-PT" sz="1200" dirty="0" err="1">
                <a:latin typeface="Livvic" pitchFamily="2" charset="0"/>
              </a:rPr>
              <a:t>bag-of-words</a:t>
            </a:r>
            <a:r>
              <a:rPr lang="pt-PT" sz="1200" dirty="0">
                <a:latin typeface="Livvic" pitchFamily="2" charset="0"/>
              </a:rPr>
              <a:t> ou busca de texto.</a:t>
            </a:r>
          </a:p>
          <a:p>
            <a:endParaRPr lang="pt-PT" b="1" dirty="0">
              <a:latin typeface="Livvic" pitchFamily="2" charset="0"/>
            </a:endParaRPr>
          </a:p>
          <a:p>
            <a:pPr algn="ctr"/>
            <a:r>
              <a:rPr lang="pt-PT" b="1" dirty="0">
                <a:latin typeface="Livvic" pitchFamily="2" charset="0"/>
              </a:rPr>
              <a:t>Limitações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b="1" dirty="0">
                <a:latin typeface="Livvic" pitchFamily="2" charset="0"/>
              </a:rPr>
              <a:t>Raízes imprecisas</a:t>
            </a:r>
            <a:r>
              <a:rPr lang="pt-PT" sz="1200" dirty="0">
                <a:latin typeface="Livvic" pitchFamily="2" charset="0"/>
              </a:rPr>
              <a:t>: Pode gerar termos não existentes (</a:t>
            </a:r>
            <a:r>
              <a:rPr lang="pt-PT" sz="1200" dirty="0" err="1">
                <a:latin typeface="Livvic" pitchFamily="2" charset="0"/>
              </a:rPr>
              <a:t>ex</a:t>
            </a:r>
            <a:r>
              <a:rPr lang="pt-PT" sz="1200" dirty="0">
                <a:latin typeface="Livvic" pitchFamily="2" charset="0"/>
              </a:rPr>
              <a:t>: "</a:t>
            </a:r>
            <a:r>
              <a:rPr lang="pt-PT" sz="1200" dirty="0" err="1">
                <a:latin typeface="Livvic" pitchFamily="2" charset="0"/>
              </a:rPr>
              <a:t>corr</a:t>
            </a:r>
            <a:r>
              <a:rPr lang="pt-PT" sz="1200" dirty="0">
                <a:latin typeface="Livvic" pitchFamily="2" charset="0"/>
              </a:rPr>
              <a:t>" em vez de "correr").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b="1" dirty="0">
                <a:latin typeface="Livvic" pitchFamily="2" charset="0"/>
              </a:rPr>
              <a:t>Linguagem-dependente</a:t>
            </a:r>
            <a:r>
              <a:rPr lang="pt-PT" sz="1200" dirty="0">
                <a:latin typeface="Livvic" pitchFamily="2" charset="0"/>
              </a:rPr>
              <a:t>: Requer ajustes para cada idioma.</a:t>
            </a:r>
          </a:p>
        </p:txBody>
      </p:sp>
      <p:pic>
        <p:nvPicPr>
          <p:cNvPr id="1029" name="Picture 5" descr="Stemming">
            <a:extLst>
              <a:ext uri="{FF2B5EF4-FFF2-40B4-BE49-F238E27FC236}">
                <a16:creationId xmlns:a16="http://schemas.microsoft.com/office/drawing/2014/main" id="{FD197B9B-EB9F-8290-0286-389FD1DB9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841" y="1340377"/>
            <a:ext cx="3832225" cy="2876832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425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C1D68-B3D0-EAF6-FA8B-0D61FAB48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17;p72">
            <a:extLst>
              <a:ext uri="{FF2B5EF4-FFF2-40B4-BE49-F238E27FC236}">
                <a16:creationId xmlns:a16="http://schemas.microsoft.com/office/drawing/2014/main" id="{B12289BA-5E4C-E68B-C27F-551DFBE47B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7933" y="93870"/>
            <a:ext cx="8268133" cy="648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Data </a:t>
            </a:r>
            <a:r>
              <a:rPr lang="pt-PT" sz="4400" dirty="0" err="1"/>
              <a:t>Preparation</a:t>
            </a:r>
            <a:endParaRPr sz="44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0EE2E5F-8537-CBF2-7BD6-CAED7C181D38}"/>
              </a:ext>
            </a:extLst>
          </p:cNvPr>
          <p:cNvSpPr txBox="1"/>
          <p:nvPr/>
        </p:nvSpPr>
        <p:spPr>
          <a:xfrm>
            <a:off x="-5378451" y="978300"/>
            <a:ext cx="403225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latin typeface="Livvic" pitchFamily="2" charset="0"/>
              </a:rPr>
              <a:t>Stemming</a:t>
            </a:r>
            <a:endParaRPr lang="pt-PT" sz="2000" b="1" dirty="0">
              <a:latin typeface="Livvic" pitchFamily="2" charset="0"/>
            </a:endParaRPr>
          </a:p>
          <a:p>
            <a:pPr algn="ctr"/>
            <a:endParaRPr lang="pt-PT" sz="2000" b="1" dirty="0">
              <a:latin typeface="Livvic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200" dirty="0"/>
              <a:t>Técnica para </a:t>
            </a:r>
            <a:r>
              <a:rPr lang="pt-PT" sz="1200" b="1" dirty="0"/>
              <a:t>reduzir palavras às suas raízes</a:t>
            </a:r>
            <a:r>
              <a:rPr lang="pt-PT" sz="1200" dirty="0"/>
              <a:t> (ou formas aproximadas), removendo afixos (</a:t>
            </a:r>
            <a:r>
              <a:rPr lang="pt-PT" sz="1200" i="1" dirty="0"/>
              <a:t>prefixos/sufixos</a:t>
            </a:r>
            <a:r>
              <a:rPr lang="pt-PT" sz="1200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200" dirty="0"/>
              <a:t>Objetivo: </a:t>
            </a:r>
            <a:r>
              <a:rPr lang="pt-PT" sz="1200" b="1" dirty="0"/>
              <a:t>Normalizar variações</a:t>
            </a:r>
            <a:r>
              <a:rPr lang="pt-PT" sz="1200" dirty="0"/>
              <a:t> da mesma palavra.</a:t>
            </a:r>
          </a:p>
          <a:p>
            <a:endParaRPr lang="pt-PT" b="1" dirty="0">
              <a:latin typeface="Livvic" pitchFamily="2" charset="0"/>
            </a:endParaRPr>
          </a:p>
          <a:p>
            <a:pPr algn="ctr"/>
            <a:r>
              <a:rPr lang="pt-PT" b="1" dirty="0">
                <a:latin typeface="Livvic" pitchFamily="2" charset="0"/>
              </a:rPr>
              <a:t>Vantagens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b="1" dirty="0">
                <a:latin typeface="Livvic" pitchFamily="2" charset="0"/>
              </a:rPr>
              <a:t>Simplicidade</a:t>
            </a:r>
            <a:r>
              <a:rPr lang="pt-PT" sz="1200" dirty="0">
                <a:latin typeface="Livvic" pitchFamily="2" charset="0"/>
              </a:rPr>
              <a:t>: Rápido e leve computacionalmente.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b="1" dirty="0">
                <a:latin typeface="Livvic" pitchFamily="2" charset="0"/>
              </a:rPr>
              <a:t>Eficiência</a:t>
            </a:r>
            <a:r>
              <a:rPr lang="pt-PT" sz="1200" dirty="0">
                <a:latin typeface="Livvic" pitchFamily="2" charset="0"/>
              </a:rPr>
              <a:t>: Útil para tarefas como </a:t>
            </a:r>
            <a:r>
              <a:rPr lang="pt-PT" sz="1200" dirty="0" err="1">
                <a:latin typeface="Livvic" pitchFamily="2" charset="0"/>
              </a:rPr>
              <a:t>bag-of-words</a:t>
            </a:r>
            <a:r>
              <a:rPr lang="pt-PT" sz="1200" dirty="0">
                <a:latin typeface="Livvic" pitchFamily="2" charset="0"/>
              </a:rPr>
              <a:t> ou busca de texto.</a:t>
            </a:r>
          </a:p>
          <a:p>
            <a:endParaRPr lang="pt-PT" b="1" dirty="0">
              <a:latin typeface="Livvic" pitchFamily="2" charset="0"/>
            </a:endParaRPr>
          </a:p>
          <a:p>
            <a:pPr algn="ctr"/>
            <a:r>
              <a:rPr lang="pt-PT" b="1" dirty="0">
                <a:latin typeface="Livvic" pitchFamily="2" charset="0"/>
              </a:rPr>
              <a:t>Limitações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b="1" dirty="0">
                <a:latin typeface="Livvic" pitchFamily="2" charset="0"/>
              </a:rPr>
              <a:t>Raízes imprecisas</a:t>
            </a:r>
            <a:r>
              <a:rPr lang="pt-PT" sz="1200" dirty="0">
                <a:latin typeface="Livvic" pitchFamily="2" charset="0"/>
              </a:rPr>
              <a:t>: Pode gerar termos não existentes (</a:t>
            </a:r>
            <a:r>
              <a:rPr lang="pt-PT" sz="1200" dirty="0" err="1">
                <a:latin typeface="Livvic" pitchFamily="2" charset="0"/>
              </a:rPr>
              <a:t>ex</a:t>
            </a:r>
            <a:r>
              <a:rPr lang="pt-PT" sz="1200" dirty="0">
                <a:latin typeface="Livvic" pitchFamily="2" charset="0"/>
              </a:rPr>
              <a:t>: "</a:t>
            </a:r>
            <a:r>
              <a:rPr lang="pt-PT" sz="1200" dirty="0" err="1">
                <a:latin typeface="Livvic" pitchFamily="2" charset="0"/>
              </a:rPr>
              <a:t>corr</a:t>
            </a:r>
            <a:r>
              <a:rPr lang="pt-PT" sz="1200" dirty="0">
                <a:latin typeface="Livvic" pitchFamily="2" charset="0"/>
              </a:rPr>
              <a:t>" em vez de "correr").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b="1" dirty="0">
                <a:latin typeface="Livvic" pitchFamily="2" charset="0"/>
              </a:rPr>
              <a:t>Linguagem-dependente</a:t>
            </a:r>
            <a:r>
              <a:rPr lang="pt-PT" sz="1200" dirty="0">
                <a:latin typeface="Livvic" pitchFamily="2" charset="0"/>
              </a:rPr>
              <a:t>: Requer ajustes para cada idioma.</a:t>
            </a:r>
          </a:p>
        </p:txBody>
      </p:sp>
      <p:pic>
        <p:nvPicPr>
          <p:cNvPr id="1029" name="Picture 5" descr="Stemming">
            <a:extLst>
              <a:ext uri="{FF2B5EF4-FFF2-40B4-BE49-F238E27FC236}">
                <a16:creationId xmlns:a16="http://schemas.microsoft.com/office/drawing/2014/main" id="{187B1AB1-5BF5-DC92-DC95-AE52E94F0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6041" y="1340377"/>
            <a:ext cx="3832225" cy="2876832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emmatization: Key Componenets, Benefits &amp; Types| BotPenguin">
            <a:extLst>
              <a:ext uri="{FF2B5EF4-FFF2-40B4-BE49-F238E27FC236}">
                <a16:creationId xmlns:a16="http://schemas.microsoft.com/office/drawing/2014/main" id="{F7BC2E40-A42C-80F0-4B4F-3C9E421D3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866" y="1018785"/>
            <a:ext cx="3520015" cy="3520015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F33B91A-0D75-1BB7-491D-E9529A2EE8D2}"/>
              </a:ext>
            </a:extLst>
          </p:cNvPr>
          <p:cNvSpPr txBox="1"/>
          <p:nvPr/>
        </p:nvSpPr>
        <p:spPr>
          <a:xfrm>
            <a:off x="539749" y="1018785"/>
            <a:ext cx="403225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latin typeface="Livvic" pitchFamily="2" charset="0"/>
              </a:rPr>
              <a:t>Lemmatização</a:t>
            </a:r>
            <a:endParaRPr lang="pt-PT" sz="2000" b="1" dirty="0">
              <a:latin typeface="Livvic" pitchFamily="2" charset="0"/>
            </a:endParaRPr>
          </a:p>
          <a:p>
            <a:pPr algn="ctr"/>
            <a:endParaRPr lang="pt-PT" sz="2000" b="1" dirty="0">
              <a:latin typeface="Livvic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200" dirty="0"/>
              <a:t>Técnica para reduzir palavras à sua forma base (lema), usando dicionários e análise morfológica.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200" b="1" dirty="0"/>
              <a:t>Diferença </a:t>
            </a:r>
            <a:r>
              <a:rPr lang="pt-PT" sz="1200" b="1" dirty="0" err="1"/>
              <a:t>vs</a:t>
            </a:r>
            <a:r>
              <a:rPr lang="pt-PT" sz="1200" b="1" dirty="0"/>
              <a:t> </a:t>
            </a:r>
            <a:r>
              <a:rPr lang="pt-PT" sz="1200" b="1" dirty="0" err="1"/>
              <a:t>Stemming</a:t>
            </a:r>
            <a:r>
              <a:rPr lang="pt-PT" sz="1200" dirty="0"/>
              <a:t>: Preserva o significado linguístico (</a:t>
            </a:r>
            <a:r>
              <a:rPr lang="pt-PT" sz="1200" dirty="0" err="1"/>
              <a:t>ex</a:t>
            </a:r>
            <a:r>
              <a:rPr lang="pt-PT" sz="1200" dirty="0"/>
              <a:t>: "melhores" → "bom").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b="1" dirty="0">
              <a:latin typeface="Livvic" pitchFamily="2" charset="0"/>
            </a:endParaRPr>
          </a:p>
          <a:p>
            <a:pPr algn="ctr"/>
            <a:r>
              <a:rPr lang="pt-PT" b="1" dirty="0">
                <a:latin typeface="Livvic" pitchFamily="2" charset="0"/>
              </a:rPr>
              <a:t>Vantagens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b="1" dirty="0">
                <a:latin typeface="Livvic" pitchFamily="2" charset="0"/>
              </a:rPr>
              <a:t>Precisão</a:t>
            </a:r>
            <a:r>
              <a:rPr lang="pt-PT" sz="1200" dirty="0">
                <a:latin typeface="Livvic" pitchFamily="2" charset="0"/>
              </a:rPr>
              <a:t>: Mantém palavras válidas e significados intactos.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b="1" dirty="0">
                <a:latin typeface="Livvic" pitchFamily="2" charset="0"/>
              </a:rPr>
              <a:t>Contexto</a:t>
            </a:r>
            <a:r>
              <a:rPr lang="pt-PT" sz="1200" dirty="0">
                <a:latin typeface="Livvic" pitchFamily="2" charset="0"/>
              </a:rPr>
              <a:t>: Considera a função da palavra na frase (</a:t>
            </a:r>
            <a:r>
              <a:rPr lang="pt-PT" sz="1200" dirty="0" err="1">
                <a:latin typeface="Livvic" pitchFamily="2" charset="0"/>
              </a:rPr>
              <a:t>ex</a:t>
            </a:r>
            <a:r>
              <a:rPr lang="pt-PT" sz="1200" dirty="0">
                <a:latin typeface="Livvic" pitchFamily="2" charset="0"/>
              </a:rPr>
              <a:t>: "ser" </a:t>
            </a:r>
            <a:r>
              <a:rPr lang="pt-PT" sz="1200" dirty="0" err="1">
                <a:latin typeface="Livvic" pitchFamily="2" charset="0"/>
              </a:rPr>
              <a:t>vs</a:t>
            </a:r>
            <a:r>
              <a:rPr lang="pt-PT" sz="1200" dirty="0">
                <a:latin typeface="Livvic" pitchFamily="2" charset="0"/>
              </a:rPr>
              <a:t> "estar").</a:t>
            </a:r>
          </a:p>
          <a:p>
            <a:pPr algn="ctr"/>
            <a:r>
              <a:rPr lang="pt-PT" b="1" dirty="0">
                <a:latin typeface="Livvic" pitchFamily="2" charset="0"/>
              </a:rPr>
              <a:t>Limitações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b="1" dirty="0">
                <a:latin typeface="Livvic" pitchFamily="2" charset="0"/>
              </a:rPr>
              <a:t>Complexidade: </a:t>
            </a:r>
            <a:r>
              <a:rPr lang="pt-PT" sz="1200" dirty="0">
                <a:latin typeface="Livvic" pitchFamily="2" charset="0"/>
              </a:rPr>
              <a:t>Requer mais recursos computacionais que </a:t>
            </a:r>
            <a:r>
              <a:rPr lang="pt-PT" sz="1200" dirty="0" err="1">
                <a:latin typeface="Livvic" pitchFamily="2" charset="0"/>
              </a:rPr>
              <a:t>stemming</a:t>
            </a:r>
            <a:r>
              <a:rPr lang="pt-PT" sz="1200" dirty="0">
                <a:latin typeface="Livvic" pitchFamily="2" charset="0"/>
              </a:rPr>
              <a:t>.</a:t>
            </a:r>
            <a:endParaRPr lang="pt-PT" sz="1200" b="1" dirty="0">
              <a:latin typeface="Livvic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b="1" dirty="0">
                <a:latin typeface="Livvic" pitchFamily="2" charset="0"/>
              </a:rPr>
              <a:t>Dependência de dados: </a:t>
            </a:r>
            <a:r>
              <a:rPr lang="pt-PT" sz="1200" dirty="0">
                <a:latin typeface="Livvic" pitchFamily="2" charset="0"/>
              </a:rPr>
              <a:t>Precisa de léxicos atualizados para cada idioma.</a:t>
            </a:r>
          </a:p>
        </p:txBody>
      </p:sp>
      <p:pic>
        <p:nvPicPr>
          <p:cNvPr id="2" name="Picture 2" descr="Lemmatization: Key Componenets, Benefits &amp; Types| BotPenguin">
            <a:extLst>
              <a:ext uri="{FF2B5EF4-FFF2-40B4-BE49-F238E27FC236}">
                <a16:creationId xmlns:a16="http://schemas.microsoft.com/office/drawing/2014/main" id="{BB65D2F7-1D66-CECF-CF3C-8286C2ED41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00"/>
          <a:stretch/>
        </p:blipFill>
        <p:spPr bwMode="auto">
          <a:xfrm>
            <a:off x="322939" y="6173089"/>
            <a:ext cx="8498122" cy="4836921"/>
          </a:xfrm>
          <a:prstGeom prst="roundRect">
            <a:avLst>
              <a:gd name="adj" fmla="val 7286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559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C1419-AB36-93D8-69F3-54D51F4DB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emmatization: Key Componenets, Benefits &amp; Types| BotPenguin">
            <a:extLst>
              <a:ext uri="{FF2B5EF4-FFF2-40B4-BE49-F238E27FC236}">
                <a16:creationId xmlns:a16="http://schemas.microsoft.com/office/drawing/2014/main" id="{6C06C930-B356-D444-33A3-07ACCC9EF6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00"/>
          <a:stretch/>
        </p:blipFill>
        <p:spPr bwMode="auto">
          <a:xfrm>
            <a:off x="322939" y="153289"/>
            <a:ext cx="8498122" cy="4836921"/>
          </a:xfrm>
          <a:prstGeom prst="roundRect">
            <a:avLst>
              <a:gd name="adj" fmla="val 7286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317;p72">
            <a:extLst>
              <a:ext uri="{FF2B5EF4-FFF2-40B4-BE49-F238E27FC236}">
                <a16:creationId xmlns:a16="http://schemas.microsoft.com/office/drawing/2014/main" id="{2A498862-73E3-87B6-DB8A-57689AE8B5E1}"/>
              </a:ext>
            </a:extLst>
          </p:cNvPr>
          <p:cNvSpPr txBox="1">
            <a:spLocks/>
          </p:cNvSpPr>
          <p:nvPr/>
        </p:nvSpPr>
        <p:spPr>
          <a:xfrm>
            <a:off x="437933" y="-5676011"/>
            <a:ext cx="8268133" cy="64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52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pPr algn="ctr"/>
            <a:r>
              <a:rPr lang="pt-PT" sz="3600" dirty="0"/>
              <a:t>POS </a:t>
            </a:r>
            <a:r>
              <a:rPr lang="pt-PT" sz="3600" dirty="0" err="1"/>
              <a:t>Tagging</a:t>
            </a:r>
            <a:r>
              <a:rPr lang="pt-PT" sz="3600" dirty="0"/>
              <a:t> - Classes Gramaticais  </a:t>
            </a:r>
          </a:p>
        </p:txBody>
      </p:sp>
      <p:sp>
        <p:nvSpPr>
          <p:cNvPr id="6" name="CaixaDeTexto 3">
            <a:extLst>
              <a:ext uri="{FF2B5EF4-FFF2-40B4-BE49-F238E27FC236}">
                <a16:creationId xmlns:a16="http://schemas.microsoft.com/office/drawing/2014/main" id="{B06B8DD2-596F-39DE-87EC-239327A22B35}"/>
              </a:ext>
            </a:extLst>
          </p:cNvPr>
          <p:cNvSpPr txBox="1"/>
          <p:nvPr/>
        </p:nvSpPr>
        <p:spPr>
          <a:xfrm>
            <a:off x="128586" y="-5027586"/>
            <a:ext cx="888682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O que é?</a:t>
            </a:r>
          </a:p>
          <a:p>
            <a:pPr algn="ctr"/>
            <a:endParaRPr lang="pt-PT" b="1" dirty="0">
              <a:latin typeface="Livvic" pitchFamily="2" charset="0"/>
            </a:endParaRPr>
          </a:p>
          <a:p>
            <a:r>
              <a:rPr lang="pt-PT" sz="1200" b="1" dirty="0">
                <a:latin typeface="Livvic" pitchFamily="2" charset="0"/>
              </a:rPr>
              <a:t>POS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 err="1">
                <a:latin typeface="Livvic" pitchFamily="2" charset="0"/>
              </a:rPr>
              <a:t>Tagging</a:t>
            </a:r>
            <a:r>
              <a:rPr lang="pt-PT" sz="1200" dirty="0">
                <a:latin typeface="Livvic" pitchFamily="2" charset="0"/>
              </a:rPr>
              <a:t> (</a:t>
            </a:r>
            <a:r>
              <a:rPr lang="pt-PT" sz="1200" dirty="0" err="1">
                <a:latin typeface="Livvic" pitchFamily="2" charset="0"/>
              </a:rPr>
              <a:t>Part-of-Speech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dirty="0" err="1">
                <a:latin typeface="Livvic" pitchFamily="2" charset="0"/>
              </a:rPr>
              <a:t>Tagging</a:t>
            </a:r>
            <a:r>
              <a:rPr lang="pt-PT" sz="1200" dirty="0">
                <a:latin typeface="Livvic" pitchFamily="2" charset="0"/>
              </a:rPr>
              <a:t>) é o processo de atribuição da </a:t>
            </a:r>
            <a:r>
              <a:rPr lang="pt-PT" sz="1200" b="1" dirty="0">
                <a:latin typeface="Livvic" pitchFamily="2" charset="0"/>
              </a:rPr>
              <a:t>classe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gramatical</a:t>
            </a:r>
            <a:r>
              <a:rPr lang="pt-PT" sz="1200" dirty="0">
                <a:latin typeface="Livvic" pitchFamily="2" charset="0"/>
              </a:rPr>
              <a:t> a cada palavra de um texto — como </a:t>
            </a:r>
            <a:r>
              <a:rPr lang="pt-PT" sz="1200" b="1" dirty="0">
                <a:latin typeface="Livvic" pitchFamily="2" charset="0"/>
              </a:rPr>
              <a:t>substantivo</a:t>
            </a:r>
            <a:r>
              <a:rPr lang="pt-PT" sz="1200" dirty="0">
                <a:latin typeface="Livvic" pitchFamily="2" charset="0"/>
              </a:rPr>
              <a:t>, </a:t>
            </a:r>
            <a:r>
              <a:rPr lang="pt-PT" sz="1200" b="1" dirty="0">
                <a:latin typeface="Livvic" pitchFamily="2" charset="0"/>
              </a:rPr>
              <a:t>verbo</a:t>
            </a:r>
            <a:r>
              <a:rPr lang="pt-PT" sz="1200" dirty="0">
                <a:latin typeface="Livvic" pitchFamily="2" charset="0"/>
              </a:rPr>
              <a:t>, </a:t>
            </a:r>
            <a:r>
              <a:rPr lang="pt-PT" sz="1200" b="1" dirty="0">
                <a:latin typeface="Livvic" pitchFamily="2" charset="0"/>
              </a:rPr>
              <a:t>adjetivo</a:t>
            </a:r>
            <a:r>
              <a:rPr lang="pt-PT" sz="1200" dirty="0">
                <a:latin typeface="Livvic" pitchFamily="2" charset="0"/>
              </a:rPr>
              <a:t>, </a:t>
            </a:r>
            <a:r>
              <a:rPr lang="pt-PT" sz="1200" b="1" dirty="0">
                <a:latin typeface="Livvic" pitchFamily="2" charset="0"/>
              </a:rPr>
              <a:t>advérbio</a:t>
            </a:r>
            <a:r>
              <a:rPr lang="pt-PT" sz="1200" dirty="0">
                <a:latin typeface="Livvic" pitchFamily="2" charset="0"/>
              </a:rPr>
              <a:t>, entre outras.</a:t>
            </a:r>
          </a:p>
        </p:txBody>
      </p:sp>
      <p:pic>
        <p:nvPicPr>
          <p:cNvPr id="7" name="Picture 2" descr="Part-of-Speech Tagging">
            <a:extLst>
              <a:ext uri="{FF2B5EF4-FFF2-40B4-BE49-F238E27FC236}">
                <a16:creationId xmlns:a16="http://schemas.microsoft.com/office/drawing/2014/main" id="{9EB16126-A6AE-ED29-7452-F0B76768D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615" y="-4017319"/>
            <a:ext cx="5612766" cy="3178229"/>
          </a:xfrm>
          <a:prstGeom prst="roundRect">
            <a:avLst>
              <a:gd name="adj" fmla="val 7356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317;p72">
            <a:extLst>
              <a:ext uri="{FF2B5EF4-FFF2-40B4-BE49-F238E27FC236}">
                <a16:creationId xmlns:a16="http://schemas.microsoft.com/office/drawing/2014/main" id="{D3BCC022-95DC-7E85-79AF-2BE474A582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7933" y="-5430630"/>
            <a:ext cx="8268133" cy="648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Data </a:t>
            </a:r>
            <a:r>
              <a:rPr lang="pt-PT" sz="4400" dirty="0" err="1"/>
              <a:t>Preparation</a:t>
            </a:r>
            <a:endParaRPr sz="4400" dirty="0"/>
          </a:p>
        </p:txBody>
      </p:sp>
      <p:pic>
        <p:nvPicPr>
          <p:cNvPr id="9" name="Picture 2" descr="Lemmatization: Key Componenets, Benefits &amp; Types| BotPenguin">
            <a:extLst>
              <a:ext uri="{FF2B5EF4-FFF2-40B4-BE49-F238E27FC236}">
                <a16:creationId xmlns:a16="http://schemas.microsoft.com/office/drawing/2014/main" id="{016F8B2B-B81F-CC3E-A735-7DCADFBB6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866" y="-4505715"/>
            <a:ext cx="3520015" cy="3520015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3">
            <a:extLst>
              <a:ext uri="{FF2B5EF4-FFF2-40B4-BE49-F238E27FC236}">
                <a16:creationId xmlns:a16="http://schemas.microsoft.com/office/drawing/2014/main" id="{8AE4AEEB-094C-EDE0-6EF3-6AB939BFACF4}"/>
              </a:ext>
            </a:extLst>
          </p:cNvPr>
          <p:cNvSpPr txBox="1"/>
          <p:nvPr/>
        </p:nvSpPr>
        <p:spPr>
          <a:xfrm>
            <a:off x="539749" y="-4505715"/>
            <a:ext cx="403225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latin typeface="Livvic" pitchFamily="2" charset="0"/>
              </a:rPr>
              <a:t>Lemmatização</a:t>
            </a:r>
            <a:endParaRPr lang="pt-PT" sz="2000" b="1" dirty="0">
              <a:latin typeface="Livvic" pitchFamily="2" charset="0"/>
            </a:endParaRPr>
          </a:p>
          <a:p>
            <a:pPr algn="ctr"/>
            <a:endParaRPr lang="pt-PT" sz="2000" b="1" dirty="0">
              <a:latin typeface="Livvic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200" dirty="0"/>
              <a:t>Técnica para reduzir palavras à sua forma base (lema), usando dicionários e análise morfológica.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200" b="1" dirty="0"/>
              <a:t>Diferença </a:t>
            </a:r>
            <a:r>
              <a:rPr lang="pt-PT" sz="1200" b="1" dirty="0" err="1"/>
              <a:t>vs</a:t>
            </a:r>
            <a:r>
              <a:rPr lang="pt-PT" sz="1200" b="1" dirty="0"/>
              <a:t> </a:t>
            </a:r>
            <a:r>
              <a:rPr lang="pt-PT" sz="1200" b="1" dirty="0" err="1"/>
              <a:t>Stemming</a:t>
            </a:r>
            <a:r>
              <a:rPr lang="pt-PT" sz="1200" dirty="0"/>
              <a:t>: Preserva o significado linguístico (</a:t>
            </a:r>
            <a:r>
              <a:rPr lang="pt-PT" sz="1200" dirty="0" err="1"/>
              <a:t>ex</a:t>
            </a:r>
            <a:r>
              <a:rPr lang="pt-PT" sz="1200" dirty="0"/>
              <a:t>: "melhores" → "bom").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b="1" dirty="0">
              <a:latin typeface="Livvic" pitchFamily="2" charset="0"/>
            </a:endParaRPr>
          </a:p>
          <a:p>
            <a:pPr algn="ctr"/>
            <a:r>
              <a:rPr lang="pt-PT" b="1" dirty="0">
                <a:latin typeface="Livvic" pitchFamily="2" charset="0"/>
              </a:rPr>
              <a:t>Vantagens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b="1" dirty="0">
                <a:latin typeface="Livvic" pitchFamily="2" charset="0"/>
              </a:rPr>
              <a:t>Precisão</a:t>
            </a:r>
            <a:r>
              <a:rPr lang="pt-PT" sz="1200" dirty="0">
                <a:latin typeface="Livvic" pitchFamily="2" charset="0"/>
              </a:rPr>
              <a:t>: Mantém palavras válidas e significados intactos.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b="1" dirty="0">
                <a:latin typeface="Livvic" pitchFamily="2" charset="0"/>
              </a:rPr>
              <a:t>Contexto</a:t>
            </a:r>
            <a:r>
              <a:rPr lang="pt-PT" sz="1200" dirty="0">
                <a:latin typeface="Livvic" pitchFamily="2" charset="0"/>
              </a:rPr>
              <a:t>: Considera a função da palavra na frase (</a:t>
            </a:r>
            <a:r>
              <a:rPr lang="pt-PT" sz="1200" dirty="0" err="1">
                <a:latin typeface="Livvic" pitchFamily="2" charset="0"/>
              </a:rPr>
              <a:t>ex</a:t>
            </a:r>
            <a:r>
              <a:rPr lang="pt-PT" sz="1200" dirty="0">
                <a:latin typeface="Livvic" pitchFamily="2" charset="0"/>
              </a:rPr>
              <a:t>: "ser" </a:t>
            </a:r>
            <a:r>
              <a:rPr lang="pt-PT" sz="1200" dirty="0" err="1">
                <a:latin typeface="Livvic" pitchFamily="2" charset="0"/>
              </a:rPr>
              <a:t>vs</a:t>
            </a:r>
            <a:r>
              <a:rPr lang="pt-PT" sz="1200" dirty="0">
                <a:latin typeface="Livvic" pitchFamily="2" charset="0"/>
              </a:rPr>
              <a:t> "estar").</a:t>
            </a:r>
          </a:p>
          <a:p>
            <a:pPr algn="ctr"/>
            <a:r>
              <a:rPr lang="pt-PT" b="1" dirty="0">
                <a:latin typeface="Livvic" pitchFamily="2" charset="0"/>
              </a:rPr>
              <a:t>Limitações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b="1" dirty="0">
                <a:latin typeface="Livvic" pitchFamily="2" charset="0"/>
              </a:rPr>
              <a:t>Complexidade: </a:t>
            </a:r>
            <a:r>
              <a:rPr lang="pt-PT" sz="1200" dirty="0">
                <a:latin typeface="Livvic" pitchFamily="2" charset="0"/>
              </a:rPr>
              <a:t>Requer mais recursos computacionais que </a:t>
            </a:r>
            <a:r>
              <a:rPr lang="pt-PT" sz="1200" dirty="0" err="1">
                <a:latin typeface="Livvic" pitchFamily="2" charset="0"/>
              </a:rPr>
              <a:t>stemming</a:t>
            </a:r>
            <a:r>
              <a:rPr lang="pt-PT" sz="1200" dirty="0">
                <a:latin typeface="Livvic" pitchFamily="2" charset="0"/>
              </a:rPr>
              <a:t>.</a:t>
            </a:r>
            <a:endParaRPr lang="pt-PT" sz="1200" b="1" dirty="0">
              <a:latin typeface="Livvic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b="1" dirty="0">
                <a:latin typeface="Livvic" pitchFamily="2" charset="0"/>
              </a:rPr>
              <a:t>Dependência de dados: </a:t>
            </a:r>
            <a:r>
              <a:rPr lang="pt-PT" sz="1200" dirty="0">
                <a:latin typeface="Livvic" pitchFamily="2" charset="0"/>
              </a:rPr>
              <a:t>Precisa de léxicos atualizados para cada idioma.</a:t>
            </a:r>
          </a:p>
        </p:txBody>
      </p:sp>
    </p:spTree>
    <p:extLst>
      <p:ext uri="{BB962C8B-B14F-4D97-AF65-F5344CB8AC3E}">
        <p14:creationId xmlns:p14="http://schemas.microsoft.com/office/powerpoint/2010/main" val="389849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6BB1F-D1F3-813A-F9FE-DBB0F6922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17;p72">
            <a:extLst>
              <a:ext uri="{FF2B5EF4-FFF2-40B4-BE49-F238E27FC236}">
                <a16:creationId xmlns:a16="http://schemas.microsoft.com/office/drawing/2014/main" id="{1D7199D1-BB45-2A84-A811-0050C1EF7A90}"/>
              </a:ext>
            </a:extLst>
          </p:cNvPr>
          <p:cNvSpPr txBox="1">
            <a:spLocks/>
          </p:cNvSpPr>
          <p:nvPr/>
        </p:nvSpPr>
        <p:spPr>
          <a:xfrm>
            <a:off x="437933" y="153289"/>
            <a:ext cx="8268133" cy="64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52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pPr algn="ctr"/>
            <a:r>
              <a:rPr lang="pt-PT" sz="3600" dirty="0"/>
              <a:t>POS </a:t>
            </a:r>
            <a:r>
              <a:rPr lang="pt-PT" sz="3600" dirty="0" err="1"/>
              <a:t>Tagging</a:t>
            </a:r>
            <a:r>
              <a:rPr lang="pt-PT" sz="3600" dirty="0"/>
              <a:t> - Classes Gramaticais  </a:t>
            </a:r>
          </a:p>
        </p:txBody>
      </p:sp>
      <p:pic>
        <p:nvPicPr>
          <p:cNvPr id="4" name="Picture 2" descr="Lemmatization: Key Componenets, Benefits &amp; Types| BotPenguin">
            <a:extLst>
              <a:ext uri="{FF2B5EF4-FFF2-40B4-BE49-F238E27FC236}">
                <a16:creationId xmlns:a16="http://schemas.microsoft.com/office/drawing/2014/main" id="{AC01911A-8D5F-2FDF-BEF6-0759E6CDE0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00"/>
          <a:stretch/>
        </p:blipFill>
        <p:spPr bwMode="auto">
          <a:xfrm>
            <a:off x="10559139" y="153289"/>
            <a:ext cx="8498122" cy="4836921"/>
          </a:xfrm>
          <a:prstGeom prst="roundRect">
            <a:avLst>
              <a:gd name="adj" fmla="val 7286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3">
            <a:extLst>
              <a:ext uri="{FF2B5EF4-FFF2-40B4-BE49-F238E27FC236}">
                <a16:creationId xmlns:a16="http://schemas.microsoft.com/office/drawing/2014/main" id="{6D9BAA5B-B770-85AB-64AA-4877C8CD9630}"/>
              </a:ext>
            </a:extLst>
          </p:cNvPr>
          <p:cNvSpPr txBox="1"/>
          <p:nvPr/>
        </p:nvSpPr>
        <p:spPr>
          <a:xfrm>
            <a:off x="128586" y="801714"/>
            <a:ext cx="888682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O que é?</a:t>
            </a:r>
          </a:p>
          <a:p>
            <a:pPr algn="ctr"/>
            <a:endParaRPr lang="pt-PT" b="1" dirty="0">
              <a:latin typeface="Livvic" pitchFamily="2" charset="0"/>
            </a:endParaRPr>
          </a:p>
          <a:p>
            <a:r>
              <a:rPr lang="pt-PT" sz="1200" b="1" dirty="0">
                <a:latin typeface="Livvic" pitchFamily="2" charset="0"/>
              </a:rPr>
              <a:t>POS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 err="1">
                <a:latin typeface="Livvic" pitchFamily="2" charset="0"/>
              </a:rPr>
              <a:t>Tagging</a:t>
            </a:r>
            <a:r>
              <a:rPr lang="pt-PT" sz="1200" dirty="0">
                <a:latin typeface="Livvic" pitchFamily="2" charset="0"/>
              </a:rPr>
              <a:t> (</a:t>
            </a:r>
            <a:r>
              <a:rPr lang="pt-PT" sz="1200" dirty="0" err="1">
                <a:latin typeface="Livvic" pitchFamily="2" charset="0"/>
              </a:rPr>
              <a:t>Part-of-Speech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dirty="0" err="1">
                <a:latin typeface="Livvic" pitchFamily="2" charset="0"/>
              </a:rPr>
              <a:t>Tagging</a:t>
            </a:r>
            <a:r>
              <a:rPr lang="pt-PT" sz="1200" dirty="0">
                <a:latin typeface="Livvic" pitchFamily="2" charset="0"/>
              </a:rPr>
              <a:t>) é o processo de atribuição da </a:t>
            </a:r>
            <a:r>
              <a:rPr lang="pt-PT" sz="1200" b="1" dirty="0">
                <a:latin typeface="Livvic" pitchFamily="2" charset="0"/>
              </a:rPr>
              <a:t>classe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gramatical</a:t>
            </a:r>
            <a:r>
              <a:rPr lang="pt-PT" sz="1200" dirty="0">
                <a:latin typeface="Livvic" pitchFamily="2" charset="0"/>
              </a:rPr>
              <a:t> a cada palavra de um texto — como </a:t>
            </a:r>
            <a:r>
              <a:rPr lang="pt-PT" sz="1200" b="1" dirty="0">
                <a:latin typeface="Livvic" pitchFamily="2" charset="0"/>
              </a:rPr>
              <a:t>substantivo</a:t>
            </a:r>
            <a:r>
              <a:rPr lang="pt-PT" sz="1200" dirty="0">
                <a:latin typeface="Livvic" pitchFamily="2" charset="0"/>
              </a:rPr>
              <a:t>, </a:t>
            </a:r>
            <a:r>
              <a:rPr lang="pt-PT" sz="1200" b="1" dirty="0">
                <a:latin typeface="Livvic" pitchFamily="2" charset="0"/>
              </a:rPr>
              <a:t>verbo</a:t>
            </a:r>
            <a:r>
              <a:rPr lang="pt-PT" sz="1200" dirty="0">
                <a:latin typeface="Livvic" pitchFamily="2" charset="0"/>
              </a:rPr>
              <a:t>, </a:t>
            </a:r>
            <a:r>
              <a:rPr lang="pt-PT" sz="1200" b="1" dirty="0">
                <a:latin typeface="Livvic" pitchFamily="2" charset="0"/>
              </a:rPr>
              <a:t>adjetivo</a:t>
            </a:r>
            <a:r>
              <a:rPr lang="pt-PT" sz="1200" dirty="0">
                <a:latin typeface="Livvic" pitchFamily="2" charset="0"/>
              </a:rPr>
              <a:t>, </a:t>
            </a:r>
            <a:r>
              <a:rPr lang="pt-PT" sz="1200" b="1" dirty="0">
                <a:latin typeface="Livvic" pitchFamily="2" charset="0"/>
              </a:rPr>
              <a:t>advérbio</a:t>
            </a:r>
            <a:r>
              <a:rPr lang="pt-PT" sz="1200" dirty="0">
                <a:latin typeface="Livvic" pitchFamily="2" charset="0"/>
              </a:rPr>
              <a:t>, entre outras.</a:t>
            </a:r>
          </a:p>
        </p:txBody>
      </p:sp>
      <p:pic>
        <p:nvPicPr>
          <p:cNvPr id="1026" name="Picture 2" descr="Part-of-Speech Tagging">
            <a:extLst>
              <a:ext uri="{FF2B5EF4-FFF2-40B4-BE49-F238E27FC236}">
                <a16:creationId xmlns:a16="http://schemas.microsoft.com/office/drawing/2014/main" id="{91EE3C50-93C1-7D60-F501-5067E165C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615" y="1811981"/>
            <a:ext cx="5612766" cy="3178229"/>
          </a:xfrm>
          <a:prstGeom prst="roundRect">
            <a:avLst>
              <a:gd name="adj" fmla="val 7356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3">
            <a:extLst>
              <a:ext uri="{FF2B5EF4-FFF2-40B4-BE49-F238E27FC236}">
                <a16:creationId xmlns:a16="http://schemas.microsoft.com/office/drawing/2014/main" id="{7B5BE6D3-5AAC-C015-4338-2AC89D40CD4E}"/>
              </a:ext>
            </a:extLst>
          </p:cNvPr>
          <p:cNvSpPr txBox="1"/>
          <p:nvPr/>
        </p:nvSpPr>
        <p:spPr>
          <a:xfrm>
            <a:off x="-10463214" y="801714"/>
            <a:ext cx="88868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Para que serve?</a:t>
            </a:r>
          </a:p>
          <a:p>
            <a:pPr algn="ctr"/>
            <a:endParaRPr lang="pt-PT" b="1" dirty="0">
              <a:latin typeface="Livvic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>
                <a:latin typeface="Livvic" pitchFamily="2" charset="0"/>
              </a:rPr>
              <a:t>Permite compreender a </a:t>
            </a:r>
            <a:r>
              <a:rPr lang="pt-PT" sz="1200" b="1" dirty="0">
                <a:latin typeface="Livvic" pitchFamily="2" charset="0"/>
              </a:rPr>
              <a:t>estrutura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linguística</a:t>
            </a:r>
            <a:r>
              <a:rPr lang="pt-PT" sz="1200" dirty="0">
                <a:latin typeface="Livvic" pitchFamily="2" charset="0"/>
              </a:rPr>
              <a:t> de uma frase.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>
                <a:latin typeface="Livvic" pitchFamily="2" charset="0"/>
              </a:rPr>
              <a:t>Essencial para uma </a:t>
            </a:r>
            <a:r>
              <a:rPr lang="pt-PT" sz="1200" b="1" u="sng" dirty="0">
                <a:latin typeface="Livvic" pitchFamily="2" charset="0"/>
              </a:rPr>
              <a:t>lematização</a:t>
            </a:r>
            <a:r>
              <a:rPr lang="pt-PT" sz="1200" u="sng" dirty="0">
                <a:latin typeface="Livvic" pitchFamily="2" charset="0"/>
              </a:rPr>
              <a:t> </a:t>
            </a:r>
            <a:r>
              <a:rPr lang="pt-PT" sz="1200" b="1" u="sng" dirty="0">
                <a:latin typeface="Livvic" pitchFamily="2" charset="0"/>
              </a:rPr>
              <a:t>correta</a:t>
            </a:r>
            <a:r>
              <a:rPr lang="pt-PT" sz="1200" b="1" dirty="0">
                <a:latin typeface="Livvic" pitchFamily="2" charset="0"/>
              </a:rPr>
              <a:t>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>
                <a:latin typeface="Livvic" pitchFamily="2" charset="0"/>
              </a:rPr>
              <a:t>Ajuda em tarefas de </a:t>
            </a:r>
            <a:r>
              <a:rPr lang="pt-PT" sz="1200" b="1" dirty="0">
                <a:latin typeface="Livvic" pitchFamily="2" charset="0"/>
              </a:rPr>
              <a:t>tradução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automática</a:t>
            </a:r>
            <a:r>
              <a:rPr lang="pt-PT" sz="1200" dirty="0">
                <a:latin typeface="Livvic" pitchFamily="2" charset="0"/>
              </a:rPr>
              <a:t>, </a:t>
            </a:r>
            <a:r>
              <a:rPr lang="pt-PT" sz="1200" b="1" dirty="0">
                <a:latin typeface="Livvic" pitchFamily="2" charset="0"/>
              </a:rPr>
              <a:t>análise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sintática</a:t>
            </a:r>
            <a:r>
              <a:rPr lang="pt-PT" sz="1200" dirty="0">
                <a:latin typeface="Livvic" pitchFamily="2" charset="0"/>
              </a:rPr>
              <a:t> e </a:t>
            </a:r>
            <a:r>
              <a:rPr lang="pt-PT" sz="1200" b="1" dirty="0">
                <a:latin typeface="Livvic" pitchFamily="2" charset="0"/>
              </a:rPr>
              <a:t>resolução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de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ambiguidades.</a:t>
            </a:r>
          </a:p>
        </p:txBody>
      </p:sp>
      <p:pic>
        <p:nvPicPr>
          <p:cNvPr id="5" name="Picture 2" descr="POS tagging and dependency parse tree for the question &quot;Where do I buy... |  Download Scientific Diagram">
            <a:extLst>
              <a:ext uri="{FF2B5EF4-FFF2-40B4-BE49-F238E27FC236}">
                <a16:creationId xmlns:a16="http://schemas.microsoft.com/office/drawing/2014/main" id="{CCCB1579-D1B6-0E43-AA30-A84A8B17E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48827" y="2201171"/>
            <a:ext cx="7258050" cy="2647054"/>
          </a:xfrm>
          <a:prstGeom prst="roundRect">
            <a:avLst>
              <a:gd name="adj" fmla="val 1270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Lemmatization: Key Componenets, Benefits &amp; Types| BotPenguin">
            <a:extLst>
              <a:ext uri="{FF2B5EF4-FFF2-40B4-BE49-F238E27FC236}">
                <a16:creationId xmlns:a16="http://schemas.microsoft.com/office/drawing/2014/main" id="{8D6AA7BA-7ABF-A2D1-6249-2348B26D6F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00"/>
          <a:stretch/>
        </p:blipFill>
        <p:spPr bwMode="auto">
          <a:xfrm>
            <a:off x="322939" y="5944489"/>
            <a:ext cx="8498122" cy="4836921"/>
          </a:xfrm>
          <a:prstGeom prst="roundRect">
            <a:avLst>
              <a:gd name="adj" fmla="val 7286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3054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8"/>
          <p:cNvSpPr/>
          <p:nvPr/>
        </p:nvSpPr>
        <p:spPr>
          <a:xfrm>
            <a:off x="4027800" y="1182829"/>
            <a:ext cx="10884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58"/>
          <p:cNvSpPr/>
          <p:nvPr/>
        </p:nvSpPr>
        <p:spPr>
          <a:xfrm>
            <a:off x="4027760" y="1182824"/>
            <a:ext cx="1088480" cy="986491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58"/>
          <p:cNvSpPr txBox="1">
            <a:spLocks noGrp="1"/>
          </p:cNvSpPr>
          <p:nvPr>
            <p:ph type="title"/>
          </p:nvPr>
        </p:nvSpPr>
        <p:spPr>
          <a:xfrm>
            <a:off x="2831550" y="2415825"/>
            <a:ext cx="34809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O que é a inteligência Artificial e NLP?</a:t>
            </a:r>
            <a:endParaRPr sz="3200" dirty="0"/>
          </a:p>
        </p:txBody>
      </p:sp>
      <p:sp>
        <p:nvSpPr>
          <p:cNvPr id="502" name="Google Shape;502;p58"/>
          <p:cNvSpPr txBox="1">
            <a:spLocks noGrp="1"/>
          </p:cNvSpPr>
          <p:nvPr>
            <p:ph type="title" idx="2"/>
          </p:nvPr>
        </p:nvSpPr>
        <p:spPr>
          <a:xfrm>
            <a:off x="4027800" y="1255175"/>
            <a:ext cx="108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03" name="Google Shape;503;p58"/>
          <p:cNvSpPr txBox="1">
            <a:spLocks noGrp="1"/>
          </p:cNvSpPr>
          <p:nvPr>
            <p:ph type="subTitle" idx="1"/>
          </p:nvPr>
        </p:nvSpPr>
        <p:spPr>
          <a:xfrm>
            <a:off x="3054600" y="3362775"/>
            <a:ext cx="30348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Introdução à área que imita a inteligência humana</a:t>
            </a:r>
            <a:endParaRPr dirty="0"/>
          </a:p>
        </p:txBody>
      </p:sp>
      <p:pic>
        <p:nvPicPr>
          <p:cNvPr id="504" name="Google Shape;50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094691">
            <a:off x="253850" y="1671801"/>
            <a:ext cx="2862025" cy="30260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5" name="Google Shape;505;p58"/>
          <p:cNvGrpSpPr/>
          <p:nvPr/>
        </p:nvGrpSpPr>
        <p:grpSpPr>
          <a:xfrm>
            <a:off x="5947182" y="244645"/>
            <a:ext cx="3037805" cy="2862747"/>
            <a:chOff x="5947182" y="244645"/>
            <a:chExt cx="3037805" cy="2862747"/>
          </a:xfrm>
        </p:grpSpPr>
        <p:pic>
          <p:nvPicPr>
            <p:cNvPr id="506" name="Google Shape;506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3675432">
              <a:off x="5925778" y="769441"/>
              <a:ext cx="1798724" cy="1016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" name="Google Shape;507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8528202">
              <a:off x="7063752" y="1646192"/>
              <a:ext cx="1798725" cy="10161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BA924-7E6C-2031-30A5-38BA368BD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17;p72">
            <a:extLst>
              <a:ext uri="{FF2B5EF4-FFF2-40B4-BE49-F238E27FC236}">
                <a16:creationId xmlns:a16="http://schemas.microsoft.com/office/drawing/2014/main" id="{5BEA2A06-CA38-9555-628F-2423FB246DBB}"/>
              </a:ext>
            </a:extLst>
          </p:cNvPr>
          <p:cNvSpPr txBox="1">
            <a:spLocks/>
          </p:cNvSpPr>
          <p:nvPr/>
        </p:nvSpPr>
        <p:spPr>
          <a:xfrm>
            <a:off x="437933" y="153289"/>
            <a:ext cx="8268133" cy="64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52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pPr algn="ctr"/>
            <a:r>
              <a:rPr lang="pt-PT" sz="3600" dirty="0"/>
              <a:t>POS </a:t>
            </a:r>
            <a:r>
              <a:rPr lang="pt-PT" sz="3600" dirty="0" err="1"/>
              <a:t>Tagging</a:t>
            </a:r>
            <a:r>
              <a:rPr lang="pt-PT" sz="3600" dirty="0"/>
              <a:t> - Classes Gramaticais  </a:t>
            </a:r>
          </a:p>
        </p:txBody>
      </p:sp>
      <p:sp>
        <p:nvSpPr>
          <p:cNvPr id="3" name="CaixaDeTexto 3">
            <a:extLst>
              <a:ext uri="{FF2B5EF4-FFF2-40B4-BE49-F238E27FC236}">
                <a16:creationId xmlns:a16="http://schemas.microsoft.com/office/drawing/2014/main" id="{513E3506-46CE-0069-C36C-0B6F91D134F9}"/>
              </a:ext>
            </a:extLst>
          </p:cNvPr>
          <p:cNvSpPr txBox="1"/>
          <p:nvPr/>
        </p:nvSpPr>
        <p:spPr>
          <a:xfrm>
            <a:off x="128586" y="801714"/>
            <a:ext cx="88868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Para que serve?</a:t>
            </a:r>
          </a:p>
          <a:p>
            <a:pPr algn="ctr"/>
            <a:endParaRPr lang="pt-PT" b="1" dirty="0">
              <a:latin typeface="Livvic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>
                <a:latin typeface="Livvic" pitchFamily="2" charset="0"/>
              </a:rPr>
              <a:t>Permite compreender a </a:t>
            </a:r>
            <a:r>
              <a:rPr lang="pt-PT" sz="1200" b="1" dirty="0">
                <a:latin typeface="Livvic" pitchFamily="2" charset="0"/>
              </a:rPr>
              <a:t>estrutura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linguística</a:t>
            </a:r>
            <a:r>
              <a:rPr lang="pt-PT" sz="1200" dirty="0">
                <a:latin typeface="Livvic" pitchFamily="2" charset="0"/>
              </a:rPr>
              <a:t> de uma frase.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>
                <a:latin typeface="Livvic" pitchFamily="2" charset="0"/>
              </a:rPr>
              <a:t>Essencial para uma </a:t>
            </a:r>
            <a:r>
              <a:rPr lang="pt-PT" sz="1200" b="1" u="sng" dirty="0">
                <a:latin typeface="Livvic" pitchFamily="2" charset="0"/>
              </a:rPr>
              <a:t>lematização</a:t>
            </a:r>
            <a:r>
              <a:rPr lang="pt-PT" sz="1200" u="sng" dirty="0">
                <a:latin typeface="Livvic" pitchFamily="2" charset="0"/>
              </a:rPr>
              <a:t> </a:t>
            </a:r>
            <a:r>
              <a:rPr lang="pt-PT" sz="1200" b="1" u="sng" dirty="0">
                <a:latin typeface="Livvic" pitchFamily="2" charset="0"/>
              </a:rPr>
              <a:t>correta</a:t>
            </a:r>
            <a:r>
              <a:rPr lang="pt-PT" sz="1200" b="1" dirty="0">
                <a:latin typeface="Livvic" pitchFamily="2" charset="0"/>
              </a:rPr>
              <a:t>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>
                <a:latin typeface="Livvic" pitchFamily="2" charset="0"/>
              </a:rPr>
              <a:t>Ajuda em tarefas de </a:t>
            </a:r>
            <a:r>
              <a:rPr lang="pt-PT" sz="1200" b="1" dirty="0">
                <a:latin typeface="Livvic" pitchFamily="2" charset="0"/>
              </a:rPr>
              <a:t>tradução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automática</a:t>
            </a:r>
            <a:r>
              <a:rPr lang="pt-PT" sz="1200" dirty="0">
                <a:latin typeface="Livvic" pitchFamily="2" charset="0"/>
              </a:rPr>
              <a:t>, </a:t>
            </a:r>
            <a:r>
              <a:rPr lang="pt-PT" sz="1200" b="1" dirty="0">
                <a:latin typeface="Livvic" pitchFamily="2" charset="0"/>
              </a:rPr>
              <a:t>análise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sintática</a:t>
            </a:r>
            <a:r>
              <a:rPr lang="pt-PT" sz="1200" dirty="0">
                <a:latin typeface="Livvic" pitchFamily="2" charset="0"/>
              </a:rPr>
              <a:t> e </a:t>
            </a:r>
            <a:r>
              <a:rPr lang="pt-PT" sz="1200" b="1" dirty="0">
                <a:latin typeface="Livvic" pitchFamily="2" charset="0"/>
              </a:rPr>
              <a:t>resolução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de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ambiguidades.</a:t>
            </a:r>
          </a:p>
        </p:txBody>
      </p:sp>
      <p:pic>
        <p:nvPicPr>
          <p:cNvPr id="3074" name="Picture 2" descr="POS tagging and dependency parse tree for the question &quot;Where do I buy... |  Download Scientific Diagram">
            <a:extLst>
              <a:ext uri="{FF2B5EF4-FFF2-40B4-BE49-F238E27FC236}">
                <a16:creationId xmlns:a16="http://schemas.microsoft.com/office/drawing/2014/main" id="{50AF59C1-2C64-1F46-9501-416E33060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3" y="2201171"/>
            <a:ext cx="7258050" cy="2647054"/>
          </a:xfrm>
          <a:prstGeom prst="roundRect">
            <a:avLst>
              <a:gd name="adj" fmla="val 1270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3">
            <a:extLst>
              <a:ext uri="{FF2B5EF4-FFF2-40B4-BE49-F238E27FC236}">
                <a16:creationId xmlns:a16="http://schemas.microsoft.com/office/drawing/2014/main" id="{79162B68-B85E-73EC-AB00-11DC30296DBC}"/>
              </a:ext>
            </a:extLst>
          </p:cNvPr>
          <p:cNvSpPr txBox="1"/>
          <p:nvPr/>
        </p:nvSpPr>
        <p:spPr>
          <a:xfrm>
            <a:off x="-10272715" y="1079411"/>
            <a:ext cx="39876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Vantagens</a:t>
            </a:r>
          </a:p>
          <a:p>
            <a:pPr algn="ctr"/>
            <a:endParaRPr lang="pt-PT" sz="1200" b="1" dirty="0">
              <a:latin typeface="Livvic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b="1" dirty="0">
                <a:latin typeface="Livvic" pitchFamily="2" charset="0"/>
              </a:rPr>
              <a:t>Desambiguação</a:t>
            </a:r>
            <a:r>
              <a:rPr lang="pt-PT" sz="1200" dirty="0">
                <a:latin typeface="Livvic" pitchFamily="2" charset="0"/>
              </a:rPr>
              <a:t>: Reduz ambiguidades quando palavras podem ter múltiplos significados dependendo do contexto (</a:t>
            </a:r>
            <a:r>
              <a:rPr lang="pt-PT" sz="1200" dirty="0" err="1">
                <a:latin typeface="Livvic" pitchFamily="2" charset="0"/>
              </a:rPr>
              <a:t>ex</a:t>
            </a:r>
            <a:r>
              <a:rPr lang="pt-PT" sz="1200" dirty="0">
                <a:latin typeface="Livvic" pitchFamily="2" charset="0"/>
              </a:rPr>
              <a:t>: "banco" como instituição financeira ou como assento)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b="1" dirty="0">
                <a:latin typeface="Livvic" pitchFamily="2" charset="0"/>
              </a:rPr>
              <a:t>Análise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sintática</a:t>
            </a:r>
            <a:r>
              <a:rPr lang="pt-PT" sz="1200" dirty="0">
                <a:latin typeface="Livvic" pitchFamily="2" charset="0"/>
              </a:rPr>
              <a:t>: Base para a construção de parse </a:t>
            </a:r>
            <a:r>
              <a:rPr lang="pt-PT" sz="1200" dirty="0" err="1">
                <a:latin typeface="Livvic" pitchFamily="2" charset="0"/>
              </a:rPr>
              <a:t>trees</a:t>
            </a:r>
            <a:r>
              <a:rPr lang="pt-PT" sz="1200" dirty="0">
                <a:latin typeface="Livvic" pitchFamily="2" charset="0"/>
              </a:rPr>
              <a:t>, que representam a estrutura de uma frase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b="1" dirty="0">
                <a:latin typeface="Livvic" pitchFamily="2" charset="0"/>
              </a:rPr>
              <a:t>Extração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de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Informação</a:t>
            </a:r>
            <a:r>
              <a:rPr lang="pt-PT" sz="1200" dirty="0">
                <a:latin typeface="Livvic" pitchFamily="2" charset="0"/>
              </a:rPr>
              <a:t>: Auxilia na identificação de entidades relevantes em um texto (</a:t>
            </a:r>
            <a:r>
              <a:rPr lang="pt-PT" sz="1200" dirty="0" err="1">
                <a:latin typeface="Livvic" pitchFamily="2" charset="0"/>
              </a:rPr>
              <a:t>ex</a:t>
            </a:r>
            <a:r>
              <a:rPr lang="pt-PT" sz="1200" dirty="0">
                <a:latin typeface="Livvic" pitchFamily="2" charset="0"/>
              </a:rPr>
              <a:t>: pessoas, lugares, organizações)</a:t>
            </a:r>
          </a:p>
          <a:p>
            <a:endParaRPr lang="pt-PT" sz="1200" b="1" dirty="0">
              <a:latin typeface="Livvic" pitchFamily="2" charset="0"/>
            </a:endParaRPr>
          </a:p>
        </p:txBody>
      </p:sp>
      <p:pic>
        <p:nvPicPr>
          <p:cNvPr id="7" name="Picture 2" descr="POS tagging categories | Download Scientific Diagram">
            <a:extLst>
              <a:ext uri="{FF2B5EF4-FFF2-40B4-BE49-F238E27FC236}">
                <a16:creationId xmlns:a16="http://schemas.microsoft.com/office/drawing/2014/main" id="{9783B59E-06C0-E7DA-A9B8-48934DBB2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96549" y="1340322"/>
            <a:ext cx="4684196" cy="3010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NLP Guide: Identifying Part of Speech Tags using Conditional Random Fields  | by Aiswarya Ramachandran | Analytics Vidhya | Medium">
            <a:extLst>
              <a:ext uri="{FF2B5EF4-FFF2-40B4-BE49-F238E27FC236}">
                <a16:creationId xmlns:a16="http://schemas.microsoft.com/office/drawing/2014/main" id="{0CBE5B04-25D6-3265-FCD1-E2124B0981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589"/>
          <a:stretch/>
        </p:blipFill>
        <p:spPr bwMode="auto">
          <a:xfrm>
            <a:off x="-10115767" y="3333109"/>
            <a:ext cx="3678267" cy="1017910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3">
            <a:extLst>
              <a:ext uri="{FF2B5EF4-FFF2-40B4-BE49-F238E27FC236}">
                <a16:creationId xmlns:a16="http://schemas.microsoft.com/office/drawing/2014/main" id="{FB850BF4-BAE5-5F09-E431-5605FD4CEBC3}"/>
              </a:ext>
            </a:extLst>
          </p:cNvPr>
          <p:cNvSpPr txBox="1"/>
          <p:nvPr/>
        </p:nvSpPr>
        <p:spPr>
          <a:xfrm>
            <a:off x="10720386" y="801714"/>
            <a:ext cx="888682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O que é?</a:t>
            </a:r>
          </a:p>
          <a:p>
            <a:pPr algn="ctr"/>
            <a:endParaRPr lang="pt-PT" b="1" dirty="0">
              <a:latin typeface="Livvic" pitchFamily="2" charset="0"/>
            </a:endParaRPr>
          </a:p>
          <a:p>
            <a:r>
              <a:rPr lang="pt-PT" sz="1200" b="1" dirty="0">
                <a:latin typeface="Livvic" pitchFamily="2" charset="0"/>
              </a:rPr>
              <a:t>POS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 err="1">
                <a:latin typeface="Livvic" pitchFamily="2" charset="0"/>
              </a:rPr>
              <a:t>Tagging</a:t>
            </a:r>
            <a:r>
              <a:rPr lang="pt-PT" sz="1200" dirty="0">
                <a:latin typeface="Livvic" pitchFamily="2" charset="0"/>
              </a:rPr>
              <a:t> (</a:t>
            </a:r>
            <a:r>
              <a:rPr lang="pt-PT" sz="1200" dirty="0" err="1">
                <a:latin typeface="Livvic" pitchFamily="2" charset="0"/>
              </a:rPr>
              <a:t>Part-of-Speech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dirty="0" err="1">
                <a:latin typeface="Livvic" pitchFamily="2" charset="0"/>
              </a:rPr>
              <a:t>Tagging</a:t>
            </a:r>
            <a:r>
              <a:rPr lang="pt-PT" sz="1200" dirty="0">
                <a:latin typeface="Livvic" pitchFamily="2" charset="0"/>
              </a:rPr>
              <a:t>) é o processo de atribuição da </a:t>
            </a:r>
            <a:r>
              <a:rPr lang="pt-PT" sz="1200" b="1" dirty="0">
                <a:latin typeface="Livvic" pitchFamily="2" charset="0"/>
              </a:rPr>
              <a:t>classe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gramatical</a:t>
            </a:r>
            <a:r>
              <a:rPr lang="pt-PT" sz="1200" dirty="0">
                <a:latin typeface="Livvic" pitchFamily="2" charset="0"/>
              </a:rPr>
              <a:t> a cada palavra de um texto — como </a:t>
            </a:r>
            <a:r>
              <a:rPr lang="pt-PT" sz="1200" b="1" dirty="0">
                <a:latin typeface="Livvic" pitchFamily="2" charset="0"/>
              </a:rPr>
              <a:t>substantivo</a:t>
            </a:r>
            <a:r>
              <a:rPr lang="pt-PT" sz="1200" dirty="0">
                <a:latin typeface="Livvic" pitchFamily="2" charset="0"/>
              </a:rPr>
              <a:t>, </a:t>
            </a:r>
            <a:r>
              <a:rPr lang="pt-PT" sz="1200" b="1" dirty="0">
                <a:latin typeface="Livvic" pitchFamily="2" charset="0"/>
              </a:rPr>
              <a:t>verbo</a:t>
            </a:r>
            <a:r>
              <a:rPr lang="pt-PT" sz="1200" dirty="0">
                <a:latin typeface="Livvic" pitchFamily="2" charset="0"/>
              </a:rPr>
              <a:t>, </a:t>
            </a:r>
            <a:r>
              <a:rPr lang="pt-PT" sz="1200" b="1" dirty="0">
                <a:latin typeface="Livvic" pitchFamily="2" charset="0"/>
              </a:rPr>
              <a:t>adjetivo</a:t>
            </a:r>
            <a:r>
              <a:rPr lang="pt-PT" sz="1200" dirty="0">
                <a:latin typeface="Livvic" pitchFamily="2" charset="0"/>
              </a:rPr>
              <a:t>, </a:t>
            </a:r>
            <a:r>
              <a:rPr lang="pt-PT" sz="1200" b="1" dirty="0">
                <a:latin typeface="Livvic" pitchFamily="2" charset="0"/>
              </a:rPr>
              <a:t>advérbio</a:t>
            </a:r>
            <a:r>
              <a:rPr lang="pt-PT" sz="1200" dirty="0">
                <a:latin typeface="Livvic" pitchFamily="2" charset="0"/>
              </a:rPr>
              <a:t>, entre outras.</a:t>
            </a:r>
          </a:p>
        </p:txBody>
      </p:sp>
      <p:pic>
        <p:nvPicPr>
          <p:cNvPr id="10" name="Picture 2" descr="Part-of-Speech Tagging">
            <a:extLst>
              <a:ext uri="{FF2B5EF4-FFF2-40B4-BE49-F238E27FC236}">
                <a16:creationId xmlns:a16="http://schemas.microsoft.com/office/drawing/2014/main" id="{3DF1537E-4988-39A6-7DAE-A5F92EA19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7415" y="1811981"/>
            <a:ext cx="5612766" cy="3178229"/>
          </a:xfrm>
          <a:prstGeom prst="roundRect">
            <a:avLst>
              <a:gd name="adj" fmla="val 7356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1281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7EB04-3C48-65CF-E9E2-A7BCF5D4B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17;p72">
            <a:extLst>
              <a:ext uri="{FF2B5EF4-FFF2-40B4-BE49-F238E27FC236}">
                <a16:creationId xmlns:a16="http://schemas.microsoft.com/office/drawing/2014/main" id="{85FE40CA-5D1F-7170-A871-C7EE6535C253}"/>
              </a:ext>
            </a:extLst>
          </p:cNvPr>
          <p:cNvSpPr txBox="1">
            <a:spLocks/>
          </p:cNvSpPr>
          <p:nvPr/>
        </p:nvSpPr>
        <p:spPr>
          <a:xfrm>
            <a:off x="437933" y="153289"/>
            <a:ext cx="8268133" cy="64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52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pPr algn="ctr"/>
            <a:r>
              <a:rPr lang="pt-PT" sz="3600" dirty="0"/>
              <a:t>POS </a:t>
            </a:r>
            <a:r>
              <a:rPr lang="pt-PT" sz="3600" dirty="0" err="1"/>
              <a:t>Tagging</a:t>
            </a:r>
            <a:r>
              <a:rPr lang="pt-PT" sz="3600" dirty="0"/>
              <a:t> - Classes Gramaticais  </a:t>
            </a:r>
          </a:p>
        </p:txBody>
      </p:sp>
      <p:sp>
        <p:nvSpPr>
          <p:cNvPr id="3" name="CaixaDeTexto 3">
            <a:extLst>
              <a:ext uri="{FF2B5EF4-FFF2-40B4-BE49-F238E27FC236}">
                <a16:creationId xmlns:a16="http://schemas.microsoft.com/office/drawing/2014/main" id="{FE7F34A8-AE35-4BC0-DCFD-776A54F8148F}"/>
              </a:ext>
            </a:extLst>
          </p:cNvPr>
          <p:cNvSpPr txBox="1"/>
          <p:nvPr/>
        </p:nvSpPr>
        <p:spPr>
          <a:xfrm>
            <a:off x="10375680" y="801714"/>
            <a:ext cx="88868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latin typeface="Livvic" pitchFamily="2" charset="0"/>
              </a:rPr>
              <a:t>Para que serve?</a:t>
            </a:r>
          </a:p>
          <a:p>
            <a:pPr algn="ctr"/>
            <a:endParaRPr lang="pt-PT" b="1" dirty="0">
              <a:latin typeface="Livvic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>
                <a:latin typeface="Livvic" pitchFamily="2" charset="0"/>
              </a:rPr>
              <a:t>Permite compreender a </a:t>
            </a:r>
            <a:r>
              <a:rPr lang="pt-PT" sz="1200" b="1" dirty="0">
                <a:latin typeface="Livvic" pitchFamily="2" charset="0"/>
              </a:rPr>
              <a:t>estrutura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linguística</a:t>
            </a:r>
            <a:r>
              <a:rPr lang="pt-PT" sz="1200" dirty="0">
                <a:latin typeface="Livvic" pitchFamily="2" charset="0"/>
              </a:rPr>
              <a:t> de uma frase.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>
                <a:latin typeface="Livvic" pitchFamily="2" charset="0"/>
              </a:rPr>
              <a:t>Essencial para uma </a:t>
            </a:r>
            <a:r>
              <a:rPr lang="pt-PT" sz="1200" b="1" u="sng" dirty="0">
                <a:latin typeface="Livvic" pitchFamily="2" charset="0"/>
              </a:rPr>
              <a:t>lematização</a:t>
            </a:r>
            <a:r>
              <a:rPr lang="pt-PT" sz="1200" u="sng" dirty="0">
                <a:latin typeface="Livvic" pitchFamily="2" charset="0"/>
              </a:rPr>
              <a:t> </a:t>
            </a:r>
            <a:r>
              <a:rPr lang="pt-PT" sz="1200" b="1" u="sng" dirty="0">
                <a:latin typeface="Livvic" pitchFamily="2" charset="0"/>
              </a:rPr>
              <a:t>correta</a:t>
            </a:r>
            <a:r>
              <a:rPr lang="pt-PT" sz="1200" b="1" dirty="0">
                <a:latin typeface="Livvic" pitchFamily="2" charset="0"/>
              </a:rPr>
              <a:t>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>
                <a:latin typeface="Livvic" pitchFamily="2" charset="0"/>
              </a:rPr>
              <a:t>Ajuda em tarefas de </a:t>
            </a:r>
            <a:r>
              <a:rPr lang="pt-PT" sz="1200" b="1" dirty="0">
                <a:latin typeface="Livvic" pitchFamily="2" charset="0"/>
              </a:rPr>
              <a:t>tradução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automática</a:t>
            </a:r>
            <a:r>
              <a:rPr lang="pt-PT" sz="1200" dirty="0">
                <a:latin typeface="Livvic" pitchFamily="2" charset="0"/>
              </a:rPr>
              <a:t>, </a:t>
            </a:r>
            <a:r>
              <a:rPr lang="pt-PT" sz="1200" b="1" dirty="0">
                <a:latin typeface="Livvic" pitchFamily="2" charset="0"/>
              </a:rPr>
              <a:t>análise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sintática</a:t>
            </a:r>
            <a:r>
              <a:rPr lang="pt-PT" sz="1200" dirty="0">
                <a:latin typeface="Livvic" pitchFamily="2" charset="0"/>
              </a:rPr>
              <a:t> e </a:t>
            </a:r>
            <a:r>
              <a:rPr lang="pt-PT" sz="1200" b="1" dirty="0">
                <a:latin typeface="Livvic" pitchFamily="2" charset="0"/>
              </a:rPr>
              <a:t>resolução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de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ambiguidades.</a:t>
            </a:r>
          </a:p>
        </p:txBody>
      </p:sp>
      <p:pic>
        <p:nvPicPr>
          <p:cNvPr id="3074" name="Picture 2" descr="POS tagging and dependency parse tree for the question &quot;Where do I buy... |  Download Scientific Diagram">
            <a:extLst>
              <a:ext uri="{FF2B5EF4-FFF2-40B4-BE49-F238E27FC236}">
                <a16:creationId xmlns:a16="http://schemas.microsoft.com/office/drawing/2014/main" id="{CC9F39BC-4CFA-D598-D026-555113ACA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067" y="2201171"/>
            <a:ext cx="7258050" cy="2647054"/>
          </a:xfrm>
          <a:prstGeom prst="roundRect">
            <a:avLst>
              <a:gd name="adj" fmla="val 1270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8FCCA10-4D01-F3C8-853A-FD4FA8AE241B}"/>
              </a:ext>
            </a:extLst>
          </p:cNvPr>
          <p:cNvSpPr txBox="1"/>
          <p:nvPr/>
        </p:nvSpPr>
        <p:spPr>
          <a:xfrm>
            <a:off x="128585" y="1079411"/>
            <a:ext cx="39876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Vantagens</a:t>
            </a:r>
          </a:p>
          <a:p>
            <a:pPr algn="ctr"/>
            <a:endParaRPr lang="pt-PT" sz="1200" b="1" dirty="0">
              <a:latin typeface="Livvic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b="1" dirty="0">
                <a:latin typeface="Livvic" pitchFamily="2" charset="0"/>
              </a:rPr>
              <a:t>Desambiguação</a:t>
            </a:r>
            <a:r>
              <a:rPr lang="pt-PT" sz="1200" dirty="0">
                <a:latin typeface="Livvic" pitchFamily="2" charset="0"/>
              </a:rPr>
              <a:t>: Reduz ambiguidades quando palavras podem ter múltiplos significados dependendo do contexto (</a:t>
            </a:r>
            <a:r>
              <a:rPr lang="pt-PT" sz="1200" dirty="0" err="1">
                <a:latin typeface="Livvic" pitchFamily="2" charset="0"/>
              </a:rPr>
              <a:t>ex</a:t>
            </a:r>
            <a:r>
              <a:rPr lang="pt-PT" sz="1200" dirty="0">
                <a:latin typeface="Livvic" pitchFamily="2" charset="0"/>
              </a:rPr>
              <a:t>: "banco" como instituição financeira ou como assento)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b="1" dirty="0">
                <a:latin typeface="Livvic" pitchFamily="2" charset="0"/>
              </a:rPr>
              <a:t>Análise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sintática</a:t>
            </a:r>
            <a:r>
              <a:rPr lang="pt-PT" sz="1200" dirty="0">
                <a:latin typeface="Livvic" pitchFamily="2" charset="0"/>
              </a:rPr>
              <a:t>: Base para a construção de parse </a:t>
            </a:r>
            <a:r>
              <a:rPr lang="pt-PT" sz="1200" dirty="0" err="1">
                <a:latin typeface="Livvic" pitchFamily="2" charset="0"/>
              </a:rPr>
              <a:t>trees</a:t>
            </a:r>
            <a:r>
              <a:rPr lang="pt-PT" sz="1200" dirty="0">
                <a:latin typeface="Livvic" pitchFamily="2" charset="0"/>
              </a:rPr>
              <a:t>, que representam a estrutura de uma frase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b="1" dirty="0">
                <a:latin typeface="Livvic" pitchFamily="2" charset="0"/>
              </a:rPr>
              <a:t>Extração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de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Informação</a:t>
            </a:r>
            <a:r>
              <a:rPr lang="pt-PT" sz="1200" dirty="0">
                <a:latin typeface="Livvic" pitchFamily="2" charset="0"/>
              </a:rPr>
              <a:t>: Auxilia na identificação de entidades relevantes em um texto (</a:t>
            </a:r>
            <a:r>
              <a:rPr lang="pt-PT" sz="1200" dirty="0" err="1">
                <a:latin typeface="Livvic" pitchFamily="2" charset="0"/>
              </a:rPr>
              <a:t>ex</a:t>
            </a:r>
            <a:r>
              <a:rPr lang="pt-PT" sz="1200" dirty="0">
                <a:latin typeface="Livvic" pitchFamily="2" charset="0"/>
              </a:rPr>
              <a:t>: pessoas, lugares, organizações)</a:t>
            </a:r>
          </a:p>
          <a:p>
            <a:endParaRPr lang="pt-PT" sz="1200" b="1" dirty="0">
              <a:latin typeface="Livvic" pitchFamily="2" charset="0"/>
            </a:endParaRPr>
          </a:p>
        </p:txBody>
      </p:sp>
      <p:pic>
        <p:nvPicPr>
          <p:cNvPr id="5" name="Picture 2" descr="POS tagging categories | Download Scientific Diagram">
            <a:extLst>
              <a:ext uri="{FF2B5EF4-FFF2-40B4-BE49-F238E27FC236}">
                <a16:creationId xmlns:a16="http://schemas.microsoft.com/office/drawing/2014/main" id="{EECF41B3-2C16-91CA-57C3-4F083BB45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751" y="1340322"/>
            <a:ext cx="4684196" cy="3010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NLP Guide: Identifying Part of Speech Tags using Conditional Random Fields  | by Aiswarya Ramachandran | Analytics Vidhya | Medium">
            <a:extLst>
              <a:ext uri="{FF2B5EF4-FFF2-40B4-BE49-F238E27FC236}">
                <a16:creationId xmlns:a16="http://schemas.microsoft.com/office/drawing/2014/main" id="{B9FAA190-2D26-5D53-2D45-935D12D34E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589"/>
          <a:stretch/>
        </p:blipFill>
        <p:spPr bwMode="auto">
          <a:xfrm>
            <a:off x="285533" y="3333109"/>
            <a:ext cx="3678267" cy="1017910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317;p72">
            <a:extLst>
              <a:ext uri="{FF2B5EF4-FFF2-40B4-BE49-F238E27FC236}">
                <a16:creationId xmlns:a16="http://schemas.microsoft.com/office/drawing/2014/main" id="{A4C9971E-E9CE-435B-686A-996294AD7A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9906217" y="93870"/>
            <a:ext cx="8268133" cy="648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Tratamento de Negações em NLP</a:t>
            </a:r>
            <a:endParaRPr sz="4400" dirty="0"/>
          </a:p>
        </p:txBody>
      </p:sp>
      <p:sp>
        <p:nvSpPr>
          <p:cNvPr id="8" name="CaixaDeTexto 3">
            <a:extLst>
              <a:ext uri="{FF2B5EF4-FFF2-40B4-BE49-F238E27FC236}">
                <a16:creationId xmlns:a16="http://schemas.microsoft.com/office/drawing/2014/main" id="{52A6C833-F935-6464-901A-F5C46672FDCE}"/>
              </a:ext>
            </a:extLst>
          </p:cNvPr>
          <p:cNvSpPr txBox="1"/>
          <p:nvPr/>
        </p:nvSpPr>
        <p:spPr>
          <a:xfrm>
            <a:off x="-10215564" y="801714"/>
            <a:ext cx="88868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O que é?</a:t>
            </a:r>
            <a:endParaRPr lang="pt-PT" dirty="0">
              <a:latin typeface="Livvic" pitchFamily="2" charset="0"/>
            </a:endParaRPr>
          </a:p>
          <a:p>
            <a:r>
              <a:rPr lang="pt-PT" sz="1200" dirty="0">
                <a:latin typeface="Livvic" pitchFamily="2" charset="0"/>
              </a:rPr>
              <a:t>O tratamento de negações consiste em </a:t>
            </a:r>
            <a:r>
              <a:rPr lang="pt-PT" sz="1200" b="1" dirty="0">
                <a:latin typeface="Livvic" pitchFamily="2" charset="0"/>
              </a:rPr>
              <a:t>detetar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palavras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negativas</a:t>
            </a:r>
            <a:r>
              <a:rPr lang="pt-PT" sz="1200" dirty="0">
                <a:latin typeface="Livvic" pitchFamily="2" charset="0"/>
              </a:rPr>
              <a:t> (como </a:t>
            </a:r>
            <a:r>
              <a:rPr lang="pt-PT" sz="1200" u="sng" dirty="0" err="1">
                <a:latin typeface="Livvic" pitchFamily="2" charset="0"/>
              </a:rPr>
              <a:t>not</a:t>
            </a:r>
            <a:r>
              <a:rPr lang="pt-PT" sz="1200" dirty="0">
                <a:latin typeface="Livvic" pitchFamily="2" charset="0"/>
              </a:rPr>
              <a:t>, </a:t>
            </a:r>
            <a:r>
              <a:rPr lang="pt-PT" sz="1200" u="sng" dirty="0">
                <a:latin typeface="Livvic" pitchFamily="2" charset="0"/>
              </a:rPr>
              <a:t>no</a:t>
            </a:r>
            <a:r>
              <a:rPr lang="pt-PT" sz="1200" dirty="0">
                <a:latin typeface="Livvic" pitchFamily="2" charset="0"/>
              </a:rPr>
              <a:t>, </a:t>
            </a:r>
            <a:r>
              <a:rPr lang="pt-PT" sz="1200" u="sng" dirty="0" err="1">
                <a:latin typeface="Livvic" pitchFamily="2" charset="0"/>
              </a:rPr>
              <a:t>never</a:t>
            </a:r>
            <a:r>
              <a:rPr lang="pt-PT" sz="1200" dirty="0">
                <a:latin typeface="Livvic" pitchFamily="2" charset="0"/>
              </a:rPr>
              <a:t>) e </a:t>
            </a:r>
            <a:r>
              <a:rPr lang="pt-PT" sz="1200" b="1" dirty="0">
                <a:latin typeface="Livvic" pitchFamily="2" charset="0"/>
              </a:rPr>
              <a:t>modificar</a:t>
            </a:r>
            <a:r>
              <a:rPr lang="pt-PT" sz="1200" dirty="0">
                <a:latin typeface="Livvic" pitchFamily="2" charset="0"/>
              </a:rPr>
              <a:t> o </a:t>
            </a:r>
            <a:r>
              <a:rPr lang="pt-PT" sz="1200" b="1" dirty="0">
                <a:latin typeface="Livvic" pitchFamily="2" charset="0"/>
              </a:rPr>
              <a:t>significado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das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palavras</a:t>
            </a:r>
            <a:r>
              <a:rPr lang="pt-PT" sz="1200" dirty="0">
                <a:latin typeface="Livvic" pitchFamily="2" charset="0"/>
              </a:rPr>
              <a:t> seguintes para preservar a </a:t>
            </a:r>
            <a:r>
              <a:rPr lang="pt-PT" sz="1200" b="1" dirty="0">
                <a:latin typeface="Livvic" pitchFamily="2" charset="0"/>
              </a:rPr>
              <a:t>carga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semântica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da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frase</a:t>
            </a:r>
            <a:r>
              <a:rPr lang="pt-PT" sz="1200" dirty="0">
                <a:latin typeface="Livvic" pitchFamily="2" charset="0"/>
              </a:rPr>
              <a:t>.</a:t>
            </a:r>
          </a:p>
          <a:p>
            <a:endParaRPr lang="pt-PT" sz="1200" dirty="0">
              <a:latin typeface="Livvic" pitchFamily="2" charset="0"/>
            </a:endParaRPr>
          </a:p>
          <a:p>
            <a:pPr algn="ctr"/>
            <a:r>
              <a:rPr lang="pt-P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Porque é importante?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>
                <a:latin typeface="Livvic" pitchFamily="2" charset="0"/>
              </a:rPr>
              <a:t>Frases com negação </a:t>
            </a:r>
            <a:r>
              <a:rPr lang="pt-PT" sz="1200" b="1" dirty="0">
                <a:latin typeface="Livvic" pitchFamily="2" charset="0"/>
              </a:rPr>
              <a:t>mudam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completamente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de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sentido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>
                <a:latin typeface="Livvic" pitchFamily="2" charset="0"/>
              </a:rPr>
              <a:t>Ignorar a negação pode levar a erros de classificação (</a:t>
            </a:r>
            <a:r>
              <a:rPr lang="pt-PT" sz="1200" dirty="0" err="1">
                <a:latin typeface="Livvic" pitchFamily="2" charset="0"/>
              </a:rPr>
              <a:t>ex</a:t>
            </a:r>
            <a:r>
              <a:rPr lang="pt-PT" sz="1200" dirty="0">
                <a:latin typeface="Livvic" pitchFamily="2" charset="0"/>
              </a:rPr>
              <a:t>: “</a:t>
            </a:r>
            <a:r>
              <a:rPr lang="pt-PT" sz="1200" dirty="0" err="1">
                <a:latin typeface="Livvic" pitchFamily="2" charset="0"/>
              </a:rPr>
              <a:t>not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dirty="0" err="1">
                <a:latin typeface="Livvic" pitchFamily="2" charset="0"/>
              </a:rPr>
              <a:t>good</a:t>
            </a:r>
            <a:r>
              <a:rPr lang="pt-PT" sz="1200" dirty="0">
                <a:latin typeface="Livvic" pitchFamily="2" charset="0"/>
              </a:rPr>
              <a:t>” ≠ “</a:t>
            </a:r>
            <a:r>
              <a:rPr lang="pt-PT" sz="1200" dirty="0" err="1">
                <a:latin typeface="Livvic" pitchFamily="2" charset="0"/>
              </a:rPr>
              <a:t>good</a:t>
            </a:r>
            <a:r>
              <a:rPr lang="pt-PT" sz="1200" dirty="0">
                <a:latin typeface="Livvic" pitchFamily="2" charset="0"/>
              </a:rPr>
              <a:t>”)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>
                <a:latin typeface="Livvic" pitchFamily="2" charset="0"/>
              </a:rPr>
              <a:t>Essencial em tarefas como </a:t>
            </a:r>
            <a:r>
              <a:rPr lang="pt-PT" sz="1200" b="1" dirty="0">
                <a:latin typeface="Livvic" pitchFamily="2" charset="0"/>
              </a:rPr>
              <a:t>análise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de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sentimentos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A56C51-FA40-68F8-1258-50D99005083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771" t="12403" r="6771" b="12260"/>
          <a:stretch/>
        </p:blipFill>
        <p:spPr>
          <a:xfrm>
            <a:off x="-8431529" y="2492349"/>
            <a:ext cx="5318754" cy="2520000"/>
          </a:xfrm>
          <a:prstGeom prst="roundRect">
            <a:avLst>
              <a:gd name="adj" fmla="val 6902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08504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B0232-88B8-7437-B46C-55E765DF1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17;p72">
            <a:extLst>
              <a:ext uri="{FF2B5EF4-FFF2-40B4-BE49-F238E27FC236}">
                <a16:creationId xmlns:a16="http://schemas.microsoft.com/office/drawing/2014/main" id="{9DD49F8D-B1F6-393B-31DF-305E2EC8FB88}"/>
              </a:ext>
            </a:extLst>
          </p:cNvPr>
          <p:cNvSpPr txBox="1">
            <a:spLocks/>
          </p:cNvSpPr>
          <p:nvPr/>
        </p:nvSpPr>
        <p:spPr>
          <a:xfrm>
            <a:off x="10648733" y="153289"/>
            <a:ext cx="8268133" cy="64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52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pPr algn="ctr"/>
            <a:r>
              <a:rPr lang="pt-PT" sz="3600" dirty="0"/>
              <a:t>POS </a:t>
            </a:r>
            <a:r>
              <a:rPr lang="pt-PT" sz="3600" dirty="0" err="1"/>
              <a:t>Tagging</a:t>
            </a:r>
            <a:r>
              <a:rPr lang="pt-PT" sz="3600" dirty="0"/>
              <a:t> - Classes Gramaticais 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A71CC4F-D691-A3BF-18F0-9A0458E4C867}"/>
              </a:ext>
            </a:extLst>
          </p:cNvPr>
          <p:cNvSpPr txBox="1"/>
          <p:nvPr/>
        </p:nvSpPr>
        <p:spPr>
          <a:xfrm>
            <a:off x="10339385" y="1079411"/>
            <a:ext cx="39876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Vantagens</a:t>
            </a:r>
          </a:p>
          <a:p>
            <a:pPr algn="ctr"/>
            <a:endParaRPr lang="pt-PT" sz="1200" b="1" dirty="0">
              <a:latin typeface="Livvic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b="1" dirty="0">
                <a:latin typeface="Livvic" pitchFamily="2" charset="0"/>
              </a:rPr>
              <a:t>Desambiguação</a:t>
            </a:r>
            <a:r>
              <a:rPr lang="pt-PT" sz="1200" dirty="0">
                <a:latin typeface="Livvic" pitchFamily="2" charset="0"/>
              </a:rPr>
              <a:t>: Reduz ambiguidades quando palavras podem ter múltiplos significados dependendo do contexto (</a:t>
            </a:r>
            <a:r>
              <a:rPr lang="pt-PT" sz="1200" dirty="0" err="1">
                <a:latin typeface="Livvic" pitchFamily="2" charset="0"/>
              </a:rPr>
              <a:t>ex</a:t>
            </a:r>
            <a:r>
              <a:rPr lang="pt-PT" sz="1200" dirty="0">
                <a:latin typeface="Livvic" pitchFamily="2" charset="0"/>
              </a:rPr>
              <a:t>: "banco" como instituição financeira ou como assento)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b="1" dirty="0">
                <a:latin typeface="Livvic" pitchFamily="2" charset="0"/>
              </a:rPr>
              <a:t>Análise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sintática</a:t>
            </a:r>
            <a:r>
              <a:rPr lang="pt-PT" sz="1200" dirty="0">
                <a:latin typeface="Livvic" pitchFamily="2" charset="0"/>
              </a:rPr>
              <a:t>: Base para a construção de parse </a:t>
            </a:r>
            <a:r>
              <a:rPr lang="pt-PT" sz="1200" dirty="0" err="1">
                <a:latin typeface="Livvic" pitchFamily="2" charset="0"/>
              </a:rPr>
              <a:t>trees</a:t>
            </a:r>
            <a:r>
              <a:rPr lang="pt-PT" sz="1200" dirty="0">
                <a:latin typeface="Livvic" pitchFamily="2" charset="0"/>
              </a:rPr>
              <a:t>, que representam a estrutura de uma frase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b="1" dirty="0">
                <a:latin typeface="Livvic" pitchFamily="2" charset="0"/>
              </a:rPr>
              <a:t>Extração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de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Informação</a:t>
            </a:r>
            <a:r>
              <a:rPr lang="pt-PT" sz="1200" dirty="0">
                <a:latin typeface="Livvic" pitchFamily="2" charset="0"/>
              </a:rPr>
              <a:t>: Auxilia na identificação de entidades relevantes em um texto (</a:t>
            </a:r>
            <a:r>
              <a:rPr lang="pt-PT" sz="1200" dirty="0" err="1">
                <a:latin typeface="Livvic" pitchFamily="2" charset="0"/>
              </a:rPr>
              <a:t>ex</a:t>
            </a:r>
            <a:r>
              <a:rPr lang="pt-PT" sz="1200" dirty="0">
                <a:latin typeface="Livvic" pitchFamily="2" charset="0"/>
              </a:rPr>
              <a:t>: pessoas, lugares, organizações)</a:t>
            </a:r>
          </a:p>
          <a:p>
            <a:endParaRPr lang="pt-PT" sz="1200" b="1" dirty="0">
              <a:latin typeface="Livvic" pitchFamily="2" charset="0"/>
            </a:endParaRPr>
          </a:p>
        </p:txBody>
      </p:sp>
      <p:pic>
        <p:nvPicPr>
          <p:cNvPr id="5" name="Picture 2" descr="POS tagging categories | Download Scientific Diagram">
            <a:extLst>
              <a:ext uri="{FF2B5EF4-FFF2-40B4-BE49-F238E27FC236}">
                <a16:creationId xmlns:a16="http://schemas.microsoft.com/office/drawing/2014/main" id="{514DB6B6-9022-EF00-BB2B-D1C716699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5551" y="1340322"/>
            <a:ext cx="4684196" cy="3010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NLP Guide: Identifying Part of Speech Tags using Conditional Random Fields  | by Aiswarya Ramachandran | Analytics Vidhya | Medium">
            <a:extLst>
              <a:ext uri="{FF2B5EF4-FFF2-40B4-BE49-F238E27FC236}">
                <a16:creationId xmlns:a16="http://schemas.microsoft.com/office/drawing/2014/main" id="{74D0C144-3718-24C5-B0CA-2A215C41AA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589"/>
          <a:stretch/>
        </p:blipFill>
        <p:spPr bwMode="auto">
          <a:xfrm>
            <a:off x="10496333" y="3333109"/>
            <a:ext cx="3678267" cy="1017910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317;p72">
            <a:extLst>
              <a:ext uri="{FF2B5EF4-FFF2-40B4-BE49-F238E27FC236}">
                <a16:creationId xmlns:a16="http://schemas.microsoft.com/office/drawing/2014/main" id="{D8FE9A58-E747-EC73-E448-A5DF72DC5F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7933" y="93870"/>
            <a:ext cx="8268133" cy="648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Tratamento de Negações em NLP</a:t>
            </a:r>
            <a:endParaRPr sz="4400" dirty="0"/>
          </a:p>
        </p:txBody>
      </p:sp>
      <p:sp>
        <p:nvSpPr>
          <p:cNvPr id="7" name="CaixaDeTexto 3">
            <a:extLst>
              <a:ext uri="{FF2B5EF4-FFF2-40B4-BE49-F238E27FC236}">
                <a16:creationId xmlns:a16="http://schemas.microsoft.com/office/drawing/2014/main" id="{637088D9-85AD-8F8F-DFD0-6240B0DA4726}"/>
              </a:ext>
            </a:extLst>
          </p:cNvPr>
          <p:cNvSpPr txBox="1"/>
          <p:nvPr/>
        </p:nvSpPr>
        <p:spPr>
          <a:xfrm>
            <a:off x="128586" y="801714"/>
            <a:ext cx="88868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O que é?</a:t>
            </a:r>
            <a:endParaRPr lang="pt-PT" dirty="0">
              <a:latin typeface="Livvic" pitchFamily="2" charset="0"/>
            </a:endParaRPr>
          </a:p>
          <a:p>
            <a:r>
              <a:rPr lang="pt-PT" sz="1200" dirty="0">
                <a:latin typeface="Livvic" pitchFamily="2" charset="0"/>
              </a:rPr>
              <a:t>O tratamento de negações consiste em </a:t>
            </a:r>
            <a:r>
              <a:rPr lang="pt-PT" sz="1200" b="1" dirty="0">
                <a:latin typeface="Livvic" pitchFamily="2" charset="0"/>
              </a:rPr>
              <a:t>detetar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palavras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negativas</a:t>
            </a:r>
            <a:r>
              <a:rPr lang="pt-PT" sz="1200" dirty="0">
                <a:latin typeface="Livvic" pitchFamily="2" charset="0"/>
              </a:rPr>
              <a:t> (como </a:t>
            </a:r>
            <a:r>
              <a:rPr lang="pt-PT" sz="1200" u="sng" dirty="0" err="1">
                <a:latin typeface="Livvic" pitchFamily="2" charset="0"/>
              </a:rPr>
              <a:t>not</a:t>
            </a:r>
            <a:r>
              <a:rPr lang="pt-PT" sz="1200" dirty="0">
                <a:latin typeface="Livvic" pitchFamily="2" charset="0"/>
              </a:rPr>
              <a:t>, </a:t>
            </a:r>
            <a:r>
              <a:rPr lang="pt-PT" sz="1200" u="sng" dirty="0">
                <a:latin typeface="Livvic" pitchFamily="2" charset="0"/>
              </a:rPr>
              <a:t>no</a:t>
            </a:r>
            <a:r>
              <a:rPr lang="pt-PT" sz="1200" dirty="0">
                <a:latin typeface="Livvic" pitchFamily="2" charset="0"/>
              </a:rPr>
              <a:t>, </a:t>
            </a:r>
            <a:r>
              <a:rPr lang="pt-PT" sz="1200" u="sng" dirty="0" err="1">
                <a:latin typeface="Livvic" pitchFamily="2" charset="0"/>
              </a:rPr>
              <a:t>never</a:t>
            </a:r>
            <a:r>
              <a:rPr lang="pt-PT" sz="1200" dirty="0">
                <a:latin typeface="Livvic" pitchFamily="2" charset="0"/>
              </a:rPr>
              <a:t>) e </a:t>
            </a:r>
            <a:r>
              <a:rPr lang="pt-PT" sz="1200" b="1" dirty="0">
                <a:latin typeface="Livvic" pitchFamily="2" charset="0"/>
              </a:rPr>
              <a:t>modificar</a:t>
            </a:r>
            <a:r>
              <a:rPr lang="pt-PT" sz="1200" dirty="0">
                <a:latin typeface="Livvic" pitchFamily="2" charset="0"/>
              </a:rPr>
              <a:t> o </a:t>
            </a:r>
            <a:r>
              <a:rPr lang="pt-PT" sz="1200" b="1" dirty="0">
                <a:latin typeface="Livvic" pitchFamily="2" charset="0"/>
              </a:rPr>
              <a:t>significado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das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palavras</a:t>
            </a:r>
            <a:r>
              <a:rPr lang="pt-PT" sz="1200" dirty="0">
                <a:latin typeface="Livvic" pitchFamily="2" charset="0"/>
              </a:rPr>
              <a:t> seguintes para preservar a </a:t>
            </a:r>
            <a:r>
              <a:rPr lang="pt-PT" sz="1200" b="1" dirty="0">
                <a:latin typeface="Livvic" pitchFamily="2" charset="0"/>
              </a:rPr>
              <a:t>carga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semântica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da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frase</a:t>
            </a:r>
            <a:r>
              <a:rPr lang="pt-PT" sz="1200" dirty="0">
                <a:latin typeface="Livvic" pitchFamily="2" charset="0"/>
              </a:rPr>
              <a:t>.</a:t>
            </a:r>
          </a:p>
          <a:p>
            <a:endParaRPr lang="pt-PT" sz="1200" dirty="0">
              <a:latin typeface="Livvic" pitchFamily="2" charset="0"/>
            </a:endParaRPr>
          </a:p>
          <a:p>
            <a:pPr algn="ctr"/>
            <a:r>
              <a:rPr lang="pt-P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Porque é importante?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>
                <a:latin typeface="Livvic" pitchFamily="2" charset="0"/>
              </a:rPr>
              <a:t>Frases com negação </a:t>
            </a:r>
            <a:r>
              <a:rPr lang="pt-PT" sz="1200" b="1" dirty="0">
                <a:latin typeface="Livvic" pitchFamily="2" charset="0"/>
              </a:rPr>
              <a:t>mudam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completamente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de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sentido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>
                <a:latin typeface="Livvic" pitchFamily="2" charset="0"/>
              </a:rPr>
              <a:t>Ignorar a negação pode levar a erros de classificação (</a:t>
            </a:r>
            <a:r>
              <a:rPr lang="pt-PT" sz="1200" dirty="0" err="1">
                <a:latin typeface="Livvic" pitchFamily="2" charset="0"/>
              </a:rPr>
              <a:t>ex</a:t>
            </a:r>
            <a:r>
              <a:rPr lang="pt-PT" sz="1200" dirty="0">
                <a:latin typeface="Livvic" pitchFamily="2" charset="0"/>
              </a:rPr>
              <a:t>: “</a:t>
            </a:r>
            <a:r>
              <a:rPr lang="pt-PT" sz="1200" dirty="0" err="1">
                <a:latin typeface="Livvic" pitchFamily="2" charset="0"/>
              </a:rPr>
              <a:t>not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dirty="0" err="1">
                <a:latin typeface="Livvic" pitchFamily="2" charset="0"/>
              </a:rPr>
              <a:t>good</a:t>
            </a:r>
            <a:r>
              <a:rPr lang="pt-PT" sz="1200" dirty="0">
                <a:latin typeface="Livvic" pitchFamily="2" charset="0"/>
              </a:rPr>
              <a:t>” ≠ “</a:t>
            </a:r>
            <a:r>
              <a:rPr lang="pt-PT" sz="1200" dirty="0" err="1">
                <a:latin typeface="Livvic" pitchFamily="2" charset="0"/>
              </a:rPr>
              <a:t>good</a:t>
            </a:r>
            <a:r>
              <a:rPr lang="pt-PT" sz="1200" dirty="0">
                <a:latin typeface="Livvic" pitchFamily="2" charset="0"/>
              </a:rPr>
              <a:t>”)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>
                <a:latin typeface="Livvic" pitchFamily="2" charset="0"/>
              </a:rPr>
              <a:t>Essencial em tarefas como </a:t>
            </a:r>
            <a:r>
              <a:rPr lang="pt-PT" sz="1200" b="1" dirty="0">
                <a:latin typeface="Livvic" pitchFamily="2" charset="0"/>
              </a:rPr>
              <a:t>análise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de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b="1" dirty="0">
                <a:latin typeface="Livvic" pitchFamily="2" charset="0"/>
              </a:rPr>
              <a:t>sentimentos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DD3B4-C2A1-5FB3-1350-87F164FA05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71" t="12403" r="6771" b="12260"/>
          <a:stretch/>
        </p:blipFill>
        <p:spPr>
          <a:xfrm>
            <a:off x="1912621" y="2492349"/>
            <a:ext cx="5318754" cy="2520000"/>
          </a:xfrm>
          <a:prstGeom prst="roundRect">
            <a:avLst>
              <a:gd name="adj" fmla="val 6902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54378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F4CF4-D375-B7E7-F3EF-35ED6262A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A26B15-9C50-66FB-0A88-500191371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375" y="282325"/>
            <a:ext cx="6191250" cy="727325"/>
          </a:xfrm>
        </p:spPr>
        <p:txBody>
          <a:bodyPr/>
          <a:lstStyle/>
          <a:p>
            <a:pPr algn="ctr"/>
            <a:r>
              <a:rPr lang="en-US" sz="2800" dirty="0"/>
              <a:t>TF-IDF (Term Frequency-Inverse Document Frequency)</a:t>
            </a:r>
          </a:p>
        </p:txBody>
      </p:sp>
      <p:pic>
        <p:nvPicPr>
          <p:cNvPr id="22530" name="Picture 2" descr="TF-IDF(Term Frequency-Inverse Document Frequency) | Download Scientific  Diagram">
            <a:extLst>
              <a:ext uri="{FF2B5EF4-FFF2-40B4-BE49-F238E27FC236}">
                <a16:creationId xmlns:a16="http://schemas.microsoft.com/office/drawing/2014/main" id="{8CD3274A-3526-8BE9-319D-D013D58D4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1540244"/>
            <a:ext cx="5372100" cy="2610208"/>
          </a:xfrm>
          <a:prstGeom prst="roundRect">
            <a:avLst>
              <a:gd name="adj" fmla="val 537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EEC189-84E1-7F2E-9CC1-85C70ED907C8}"/>
              </a:ext>
            </a:extLst>
          </p:cNvPr>
          <p:cNvSpPr txBox="1"/>
          <p:nvPr/>
        </p:nvSpPr>
        <p:spPr>
          <a:xfrm>
            <a:off x="5610225" y="860189"/>
            <a:ext cx="34004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O que é o TF-IDF?</a:t>
            </a:r>
          </a:p>
          <a:p>
            <a:r>
              <a:rPr lang="pt-PT" dirty="0"/>
              <a:t>É uma técnica que mede a importância de uma palavra num documento, </a:t>
            </a:r>
            <a:r>
              <a:rPr lang="pt-PT" b="1" dirty="0"/>
              <a:t>tendo em conta o corpus completo</a:t>
            </a:r>
            <a:r>
              <a:rPr lang="pt-PT" dirty="0"/>
              <a:t>.</a:t>
            </a:r>
          </a:p>
          <a:p>
            <a:endParaRPr lang="pt-PT" dirty="0"/>
          </a:p>
          <a:p>
            <a:pPr algn="ctr"/>
            <a:r>
              <a:rPr lang="pt-PT" b="1" dirty="0"/>
              <a:t>Objetivo</a:t>
            </a:r>
          </a:p>
          <a:p>
            <a:r>
              <a:rPr lang="pt-PT" dirty="0"/>
              <a:t>Dar </a:t>
            </a:r>
            <a:r>
              <a:rPr lang="pt-PT" b="1" dirty="0"/>
              <a:t>mais peso</a:t>
            </a:r>
            <a:r>
              <a:rPr lang="pt-PT" dirty="0"/>
              <a:t> às palavras </a:t>
            </a:r>
            <a:r>
              <a:rPr lang="pt-PT" b="1" dirty="0"/>
              <a:t>específicas e relevantes</a:t>
            </a:r>
            <a:r>
              <a:rPr lang="pt-PT" dirty="0"/>
              <a:t> num documento.</a:t>
            </a:r>
          </a:p>
          <a:p>
            <a:r>
              <a:rPr lang="pt-PT" dirty="0"/>
              <a:t>Reduzir a influência de palavras </a:t>
            </a:r>
            <a:r>
              <a:rPr lang="pt-PT" b="1" dirty="0"/>
              <a:t>muito comuns</a:t>
            </a:r>
            <a:r>
              <a:rPr lang="pt-PT" dirty="0"/>
              <a:t> em todos os textos (</a:t>
            </a:r>
            <a:r>
              <a:rPr lang="pt-PT" dirty="0" err="1"/>
              <a:t>ex</a:t>
            </a:r>
            <a:r>
              <a:rPr lang="pt-PT" dirty="0"/>
              <a:t>: "</a:t>
            </a:r>
            <a:r>
              <a:rPr lang="pt-PT" dirty="0" err="1"/>
              <a:t>the</a:t>
            </a:r>
            <a:r>
              <a:rPr lang="pt-PT" dirty="0"/>
              <a:t>", "</a:t>
            </a:r>
            <a:r>
              <a:rPr lang="pt-PT" dirty="0" err="1"/>
              <a:t>is</a:t>
            </a:r>
            <a:r>
              <a:rPr lang="pt-PT" dirty="0"/>
              <a:t>").</a:t>
            </a:r>
          </a:p>
          <a:p>
            <a:endParaRPr lang="pt-PT" b="1" dirty="0"/>
          </a:p>
          <a:p>
            <a:pPr algn="ctr"/>
            <a:r>
              <a:rPr lang="pt-PT" b="1" dirty="0"/>
              <a:t>Vantagens</a:t>
            </a:r>
          </a:p>
          <a:p>
            <a:r>
              <a:rPr lang="pt-PT" dirty="0"/>
              <a:t>Remove ruído de palavras muito frequentes.</a:t>
            </a:r>
          </a:p>
          <a:p>
            <a:r>
              <a:rPr lang="pt-PT" dirty="0"/>
              <a:t>Destaca termos distintivos.</a:t>
            </a:r>
          </a:p>
          <a:p>
            <a:r>
              <a:rPr lang="pt-PT" dirty="0"/>
              <a:t>Funciona bem com modelos lineares (</a:t>
            </a:r>
            <a:r>
              <a:rPr lang="pt-PT" dirty="0" err="1"/>
              <a:t>ex</a:t>
            </a:r>
            <a:r>
              <a:rPr lang="pt-PT" dirty="0"/>
              <a:t>: Regressão Logística, SVM).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9658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1FDC0-8E49-38A4-3D14-BCE572A11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D27A8F9-321E-6CEF-CE4B-C7F41713A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62" y="0"/>
            <a:ext cx="8601074" cy="727325"/>
          </a:xfrm>
        </p:spPr>
        <p:txBody>
          <a:bodyPr/>
          <a:lstStyle/>
          <a:p>
            <a:pPr algn="ctr"/>
            <a:r>
              <a:rPr lang="en-US" sz="2800" dirty="0"/>
              <a:t>TF-IDF (Term Frequency-Inverse Document Frequency)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C3F65F-0191-8035-A7E2-C92805126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569" y="727325"/>
            <a:ext cx="7432862" cy="4130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32101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ACC65-C67D-D063-8B8C-850214531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1F7AFE5-D940-53C0-7CF8-C5DBA82CF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9" y="133351"/>
            <a:ext cx="7015162" cy="552450"/>
          </a:xfrm>
        </p:spPr>
        <p:txBody>
          <a:bodyPr/>
          <a:lstStyle/>
          <a:p>
            <a:pPr algn="ctr"/>
            <a:r>
              <a:rPr lang="en-US" sz="3600" dirty="0" err="1"/>
              <a:t>Divisão</a:t>
            </a:r>
            <a:r>
              <a:rPr lang="en-US" sz="3600" dirty="0"/>
              <a:t> dos dados para </a:t>
            </a:r>
            <a:r>
              <a:rPr lang="en-US" sz="3600" dirty="0" err="1"/>
              <a:t>os</a:t>
            </a:r>
            <a:r>
              <a:rPr lang="en-US" sz="3600" dirty="0"/>
              <a:t> </a:t>
            </a:r>
            <a:r>
              <a:rPr lang="en-US" sz="3600" dirty="0" err="1"/>
              <a:t>modelos</a:t>
            </a:r>
            <a:endParaRPr lang="en-US" sz="3600" dirty="0"/>
          </a:p>
        </p:txBody>
      </p:sp>
      <p:pic>
        <p:nvPicPr>
          <p:cNvPr id="4" name="Picture 3" descr="A diagram of a training set&#10;&#10;Description automatically generated">
            <a:extLst>
              <a:ext uri="{FF2B5EF4-FFF2-40B4-BE49-F238E27FC236}">
                <a16:creationId xmlns:a16="http://schemas.microsoft.com/office/drawing/2014/main" id="{C1EF270F-34A6-1CEC-67F6-60035B81D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36" y="1519509"/>
            <a:ext cx="5105590" cy="2104481"/>
          </a:xfrm>
          <a:prstGeom prst="roundRect">
            <a:avLst>
              <a:gd name="adj" fmla="val 6516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69A464-90AE-98B3-33AA-632B1BF2BFF0}"/>
              </a:ext>
            </a:extLst>
          </p:cNvPr>
          <p:cNvSpPr txBox="1"/>
          <p:nvPr/>
        </p:nvSpPr>
        <p:spPr>
          <a:xfrm>
            <a:off x="5609141" y="841364"/>
            <a:ext cx="32588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/>
              <a:t>Num projeto de aprendizagem automática, os dados são normalmente divididos em três partes principais:</a:t>
            </a:r>
          </a:p>
          <a:p>
            <a:endParaRPr lang="pt-PT" sz="1200" dirty="0"/>
          </a:p>
          <a:p>
            <a:pPr algn="ctr"/>
            <a:r>
              <a:rPr lang="pt-PT" sz="1200" b="1" dirty="0"/>
              <a:t>Conjunto de treino (70%)</a:t>
            </a:r>
          </a:p>
          <a:p>
            <a:r>
              <a:rPr lang="pt-PT" sz="1200" dirty="0"/>
              <a:t>É usado para ajustar os parâmetros do modelo. O modelo aprende a partir destes exemplos.</a:t>
            </a:r>
          </a:p>
          <a:p>
            <a:endParaRPr lang="pt-PT" sz="1200" dirty="0"/>
          </a:p>
          <a:p>
            <a:pPr algn="ctr"/>
            <a:r>
              <a:rPr lang="pt-PT" sz="1200" b="1" dirty="0"/>
              <a:t>Conjunto de validação (20%)</a:t>
            </a:r>
          </a:p>
          <a:p>
            <a:r>
              <a:rPr lang="pt-PT" sz="1200" dirty="0"/>
              <a:t>Serve para avaliar o desempenho do modelo durante o treino e ajustar </a:t>
            </a:r>
            <a:r>
              <a:rPr lang="pt-PT" sz="1200" dirty="0" err="1"/>
              <a:t>hiperparâmetros</a:t>
            </a:r>
            <a:r>
              <a:rPr lang="pt-PT" sz="1200" dirty="0"/>
              <a:t> (como número de épocas, regularização, etc.). Ajuda a prevenir </a:t>
            </a:r>
            <a:r>
              <a:rPr lang="pt-PT" sz="1200" dirty="0" err="1"/>
              <a:t>overfitting</a:t>
            </a:r>
            <a:r>
              <a:rPr lang="pt-PT" sz="1200" dirty="0"/>
              <a:t>.</a:t>
            </a:r>
          </a:p>
          <a:p>
            <a:endParaRPr lang="pt-PT" sz="1200" dirty="0"/>
          </a:p>
          <a:p>
            <a:pPr algn="ctr"/>
            <a:r>
              <a:rPr lang="pt-PT" sz="1200" b="1" dirty="0"/>
              <a:t>Conjunto de teste (10%)</a:t>
            </a:r>
          </a:p>
          <a:p>
            <a:r>
              <a:rPr lang="pt-PT" sz="1200" dirty="0"/>
              <a:t>É utilizado apenas no final, para avaliar o desempenho real do modelo em dados nunca antes vistos. Dá uma estimativa mais realista da performance no mundo real.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947219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382D8-1854-EBB6-D5A2-6BFE5EDD7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ross Industry Standard Process for Data Mining – Wikipédia, a enciclopédia  livre">
            <a:extLst>
              <a:ext uri="{FF2B5EF4-FFF2-40B4-BE49-F238E27FC236}">
                <a16:creationId xmlns:a16="http://schemas.microsoft.com/office/drawing/2014/main" id="{7695E91B-FCC3-9093-B221-27868AF2C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08" y="1525461"/>
            <a:ext cx="2712461" cy="271749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317;p72">
            <a:extLst>
              <a:ext uri="{FF2B5EF4-FFF2-40B4-BE49-F238E27FC236}">
                <a16:creationId xmlns:a16="http://schemas.microsoft.com/office/drawing/2014/main" id="{D120718D-CBCB-8716-8C54-84925E2EC0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7933" y="93870"/>
            <a:ext cx="8268133" cy="648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Data </a:t>
            </a:r>
            <a:r>
              <a:rPr lang="pt-PT" sz="4400" dirty="0" err="1"/>
              <a:t>Preparation</a:t>
            </a:r>
            <a:endParaRPr sz="4400" dirty="0"/>
          </a:p>
        </p:txBody>
      </p:sp>
      <p:pic>
        <p:nvPicPr>
          <p:cNvPr id="6" name="Picture 2" descr="Mais de 8.000 imagens grátis de Dedo Apontando e Apontando - Pixabay">
            <a:extLst>
              <a:ext uri="{FF2B5EF4-FFF2-40B4-BE49-F238E27FC236}">
                <a16:creationId xmlns:a16="http://schemas.microsoft.com/office/drawing/2014/main" id="{218F2500-C534-9F9D-31A0-B62CF6843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02" y="1785500"/>
            <a:ext cx="2812931" cy="210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553;p42">
            <a:extLst>
              <a:ext uri="{FF2B5EF4-FFF2-40B4-BE49-F238E27FC236}">
                <a16:creationId xmlns:a16="http://schemas.microsoft.com/office/drawing/2014/main" id="{485F438D-082C-38FF-1E67-D48B0D969F6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723579" y="988315"/>
            <a:ext cx="4744928" cy="37040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u="sng" dirty="0"/>
              <a:t>Principais Atividades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05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400" b="1" dirty="0"/>
              <a:t>Seleção de Dados - </a:t>
            </a:r>
            <a:r>
              <a:rPr lang="pt-PT" sz="1400" dirty="0"/>
              <a:t>Escolher os atributos e registos mais relevantes para os objetivos de análise.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PT" sz="1400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400" b="1" dirty="0"/>
              <a:t>Limpeza de Dados - </a:t>
            </a:r>
            <a:r>
              <a:rPr lang="pt-PT" sz="1400" dirty="0"/>
              <a:t>Corrigir ou remover erros, valores em falta, duplicados e inconsistências.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PT" sz="1400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400" b="1" dirty="0"/>
              <a:t>Criação de Variáveis - </a:t>
            </a:r>
            <a:r>
              <a:rPr lang="pt-PT" sz="1400" dirty="0"/>
              <a:t>Gerar novas variáveis a partir dos dados existentes </a:t>
            </a:r>
            <a:r>
              <a:rPr lang="pt-PT" sz="1400" i="1" dirty="0"/>
              <a:t>(</a:t>
            </a:r>
            <a:r>
              <a:rPr lang="pt-PT" sz="1400" i="1" dirty="0" err="1"/>
              <a:t>feature</a:t>
            </a:r>
            <a:r>
              <a:rPr lang="pt-PT" sz="1400" i="1" dirty="0"/>
              <a:t> </a:t>
            </a:r>
            <a:r>
              <a:rPr lang="pt-PT" sz="1400" i="1" dirty="0" err="1"/>
              <a:t>engineering</a:t>
            </a:r>
            <a:r>
              <a:rPr lang="pt-PT" sz="1400" i="1" dirty="0"/>
              <a:t>)</a:t>
            </a:r>
            <a:r>
              <a:rPr lang="pt-PT" sz="1400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PT" sz="1400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400" b="1" dirty="0"/>
              <a:t>Integração de Dados - </a:t>
            </a:r>
            <a:r>
              <a:rPr lang="pt-PT" sz="1400" dirty="0"/>
              <a:t>Combinar dados de diferentes fontes, se necessário.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PT" sz="1400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400" b="1" dirty="0"/>
              <a:t>Formatação dos Dados - </a:t>
            </a:r>
            <a:r>
              <a:rPr lang="pt-PT" sz="1400" dirty="0"/>
              <a:t>Ajustar os dados ao formato exigido pelas ferramentas de modelação (ex.: normalização, codificação de variáveis categóricas).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12364938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D374C-AC0C-08E3-F839-9940C10C8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ross Industry Standard Process for Data Mining – Wikipédia, a enciclopédia  livre">
            <a:extLst>
              <a:ext uri="{FF2B5EF4-FFF2-40B4-BE49-F238E27FC236}">
                <a16:creationId xmlns:a16="http://schemas.microsoft.com/office/drawing/2014/main" id="{79F0D5A7-341D-CE35-DD30-850352687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08" y="1525461"/>
            <a:ext cx="2712461" cy="271749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317;p72">
            <a:extLst>
              <a:ext uri="{FF2B5EF4-FFF2-40B4-BE49-F238E27FC236}">
                <a16:creationId xmlns:a16="http://schemas.microsoft.com/office/drawing/2014/main" id="{5865071F-B781-DFC0-2E59-C0D0D57F01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7933" y="93870"/>
            <a:ext cx="8268133" cy="648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 err="1"/>
              <a:t>Modelling</a:t>
            </a:r>
            <a:endParaRPr sz="4400" dirty="0"/>
          </a:p>
        </p:txBody>
      </p:sp>
      <p:pic>
        <p:nvPicPr>
          <p:cNvPr id="6" name="Picture 2" descr="Mais de 8.000 imagens grátis de Dedo Apontando e Apontando - Pixabay">
            <a:extLst>
              <a:ext uri="{FF2B5EF4-FFF2-40B4-BE49-F238E27FC236}">
                <a16:creationId xmlns:a16="http://schemas.microsoft.com/office/drawing/2014/main" id="{6BA2F637-50E9-49A0-A424-BB0CC3F61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02" y="2318900"/>
            <a:ext cx="2812931" cy="210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553;p42">
            <a:extLst>
              <a:ext uri="{FF2B5EF4-FFF2-40B4-BE49-F238E27FC236}">
                <a16:creationId xmlns:a16="http://schemas.microsoft.com/office/drawing/2014/main" id="{05A9D307-046B-D068-29BB-C6CE91ED0481}"/>
              </a:ext>
            </a:extLst>
          </p:cNvPr>
          <p:cNvSpPr txBox="1">
            <a:spLocks noGrp="1"/>
          </p:cNvSpPr>
          <p:nvPr/>
        </p:nvSpPr>
        <p:spPr>
          <a:xfrm>
            <a:off x="3491111" y="1098129"/>
            <a:ext cx="5149581" cy="3572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6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u="sng" dirty="0">
                <a:solidFill>
                  <a:schemeClr val="tx1"/>
                </a:solidFill>
                <a:latin typeface="Livvic" pitchFamily="2" charset="0"/>
              </a:rPr>
              <a:t>Principais Atividades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050" dirty="0">
              <a:solidFill>
                <a:schemeClr val="tx1"/>
              </a:solidFill>
              <a:latin typeface="Livvic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pt-PT" sz="1400" b="1" dirty="0">
                <a:solidFill>
                  <a:schemeClr val="tx1"/>
                </a:solidFill>
                <a:latin typeface="Livvic" pitchFamily="2" charset="0"/>
              </a:rPr>
              <a:t>Escolha da Técnica de Modelação  - </a:t>
            </a: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Selecionar o algoritmo mais apropriado (ex.: árvores de decisão, redes neurais) conforme os objetivos do projeto.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lang="pt-PT" sz="1400" dirty="0">
              <a:solidFill>
                <a:schemeClr val="tx1"/>
              </a:solidFill>
              <a:latin typeface="Livvic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pt-PT" sz="1400" b="1" dirty="0">
                <a:solidFill>
                  <a:schemeClr val="tx1"/>
                </a:solidFill>
                <a:latin typeface="Livvic" pitchFamily="2" charset="0"/>
              </a:rPr>
              <a:t>Definir Estratégia de Testes - </a:t>
            </a: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Determinar como será avaliada a qualidade do modelo (ex.: divisão em treino/teste, validação cruzada, métricas de erro).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lang="pt-PT" sz="1400" dirty="0">
              <a:solidFill>
                <a:schemeClr val="tx1"/>
              </a:solidFill>
              <a:latin typeface="Livvic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pt-PT" sz="1400" b="1" dirty="0">
                <a:solidFill>
                  <a:schemeClr val="tx1"/>
                </a:solidFill>
                <a:latin typeface="Livvic" pitchFamily="2" charset="0"/>
              </a:rPr>
              <a:t>Construção do Modelo - </a:t>
            </a: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Aplicar os dados ao algoritmo selecionado para treinar um ou mais modelos.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lang="pt-PT" sz="1400" dirty="0">
              <a:solidFill>
                <a:schemeClr val="tx1"/>
              </a:solidFill>
              <a:latin typeface="Livvic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pt-PT" sz="1400" b="1" dirty="0">
                <a:solidFill>
                  <a:schemeClr val="tx1"/>
                </a:solidFill>
                <a:latin typeface="Livvic" pitchFamily="2" charset="0"/>
              </a:rPr>
              <a:t>Avaliação do Modelo - </a:t>
            </a: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Avaliar os resultados obtidos com base nas métricas definidas, ajustando parâmetros se necessário. Comparar diferentes modelos e selecionar o melhor.</a:t>
            </a:r>
          </a:p>
        </p:txBody>
      </p:sp>
    </p:spTree>
    <p:extLst>
      <p:ext uri="{BB962C8B-B14F-4D97-AF65-F5344CB8AC3E}">
        <p14:creationId xmlns:p14="http://schemas.microsoft.com/office/powerpoint/2010/main" val="24009295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22592-9304-6151-20FD-C70CB841D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ross Industry Standard Process for Data Mining – Wikipédia, a enciclopédia  livre">
            <a:extLst>
              <a:ext uri="{FF2B5EF4-FFF2-40B4-BE49-F238E27FC236}">
                <a16:creationId xmlns:a16="http://schemas.microsoft.com/office/drawing/2014/main" id="{4EF2FE05-4A4F-78C2-BB7C-0926BC9D4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4892" y="1525461"/>
            <a:ext cx="2712461" cy="271749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ais de 8.000 imagens grátis de Dedo Apontando e Apontando - Pixabay">
            <a:extLst>
              <a:ext uri="{FF2B5EF4-FFF2-40B4-BE49-F238E27FC236}">
                <a16:creationId xmlns:a16="http://schemas.microsoft.com/office/drawing/2014/main" id="{B1A55599-ADBA-535A-8EC2-A1674C324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652702" y="2318900"/>
            <a:ext cx="2812931" cy="210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553;p42">
            <a:extLst>
              <a:ext uri="{FF2B5EF4-FFF2-40B4-BE49-F238E27FC236}">
                <a16:creationId xmlns:a16="http://schemas.microsoft.com/office/drawing/2014/main" id="{F201F89A-1E1F-28B6-5F4C-2549CF75BAC0}"/>
              </a:ext>
            </a:extLst>
          </p:cNvPr>
          <p:cNvSpPr txBox="1">
            <a:spLocks noGrp="1"/>
          </p:cNvSpPr>
          <p:nvPr/>
        </p:nvSpPr>
        <p:spPr>
          <a:xfrm>
            <a:off x="9917311" y="1098129"/>
            <a:ext cx="5149581" cy="3572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6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u="sng" dirty="0">
                <a:solidFill>
                  <a:schemeClr val="tx1"/>
                </a:solidFill>
                <a:latin typeface="Livvic" pitchFamily="2" charset="0"/>
              </a:rPr>
              <a:t>Principais Atividades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050" dirty="0">
              <a:solidFill>
                <a:schemeClr val="tx1"/>
              </a:solidFill>
              <a:latin typeface="Livvic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pt-PT" sz="1400" b="1" dirty="0">
                <a:solidFill>
                  <a:schemeClr val="tx1"/>
                </a:solidFill>
                <a:latin typeface="Livvic" pitchFamily="2" charset="0"/>
              </a:rPr>
              <a:t>Escolha da Técnica de Modelação  - </a:t>
            </a: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Selecionar o algoritmo mais apropriado (ex.: árvores de decisão, redes neurais) conforme os objetivos do projeto.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lang="pt-PT" sz="1400" dirty="0">
              <a:solidFill>
                <a:schemeClr val="tx1"/>
              </a:solidFill>
              <a:latin typeface="Livvic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pt-PT" sz="1400" b="1" dirty="0">
                <a:solidFill>
                  <a:schemeClr val="tx1"/>
                </a:solidFill>
                <a:latin typeface="Livvic" pitchFamily="2" charset="0"/>
              </a:rPr>
              <a:t>Definir Estratégia de Testes - </a:t>
            </a: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Determinar como será avaliada a qualidade do modelo (ex.: divisão em treino/teste, validação cruzada, métricas de erro).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lang="pt-PT" sz="1400" dirty="0">
              <a:solidFill>
                <a:schemeClr val="tx1"/>
              </a:solidFill>
              <a:latin typeface="Livvic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pt-PT" sz="1400" b="1" dirty="0">
                <a:solidFill>
                  <a:schemeClr val="tx1"/>
                </a:solidFill>
                <a:latin typeface="Livvic" pitchFamily="2" charset="0"/>
              </a:rPr>
              <a:t>Construção do Modelo - </a:t>
            </a: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Aplicar os dados ao algoritmo selecionado para treinar um ou mais modelos.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lang="pt-PT" sz="1400" dirty="0">
              <a:solidFill>
                <a:schemeClr val="tx1"/>
              </a:solidFill>
              <a:latin typeface="Livvic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pt-PT" sz="1400" b="1" dirty="0">
                <a:solidFill>
                  <a:schemeClr val="tx1"/>
                </a:solidFill>
                <a:latin typeface="Livvic" pitchFamily="2" charset="0"/>
              </a:rPr>
              <a:t>Avaliação do Modelo - </a:t>
            </a: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Avaliar os resultados obtidos com base nas métricas definidas, ajustando parâmetros se necessário. Comparar diferentes modelos e selecionar o melhor.</a:t>
            </a:r>
          </a:p>
        </p:txBody>
      </p:sp>
      <p:pic>
        <p:nvPicPr>
          <p:cNvPr id="5124" name="Picture 4" descr="What is Machine Learning? Types, Algorithms, &amp; Applications">
            <a:extLst>
              <a:ext uri="{FF2B5EF4-FFF2-40B4-BE49-F238E27FC236}">
                <a16:creationId xmlns:a16="http://schemas.microsoft.com/office/drawing/2014/main" id="{510CBF5E-0449-F302-C01D-C70EB88E5A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6" t="5069" r="12605" b="5082"/>
          <a:stretch/>
        </p:blipFill>
        <p:spPr bwMode="auto">
          <a:xfrm>
            <a:off x="913570" y="856442"/>
            <a:ext cx="7316859" cy="3990447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317;p72">
            <a:extLst>
              <a:ext uri="{FF2B5EF4-FFF2-40B4-BE49-F238E27FC236}">
                <a16:creationId xmlns:a16="http://schemas.microsoft.com/office/drawing/2014/main" id="{6D9EB325-A00E-26AF-ACCD-1C57EDD9A1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7933" y="93870"/>
            <a:ext cx="8268133" cy="648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 err="1"/>
              <a:t>Modelling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30751800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F3362-22E5-3E6E-3B4A-F38B43381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What is Machine Learning? Types, Algorithms, &amp; Applications">
            <a:extLst>
              <a:ext uri="{FF2B5EF4-FFF2-40B4-BE49-F238E27FC236}">
                <a16:creationId xmlns:a16="http://schemas.microsoft.com/office/drawing/2014/main" id="{DDA0DB9C-467D-F4A6-1D4A-DD61E56CA1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6" t="5069" r="12605" b="5082"/>
          <a:stretch/>
        </p:blipFill>
        <p:spPr bwMode="auto">
          <a:xfrm>
            <a:off x="913570" y="6520642"/>
            <a:ext cx="7316859" cy="3990447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317;p72">
            <a:extLst>
              <a:ext uri="{FF2B5EF4-FFF2-40B4-BE49-F238E27FC236}">
                <a16:creationId xmlns:a16="http://schemas.microsoft.com/office/drawing/2014/main" id="{06C87038-7A72-BC35-957D-64BA4C27CE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7933" y="93870"/>
            <a:ext cx="8268133" cy="648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 err="1"/>
              <a:t>Supervised</a:t>
            </a:r>
            <a:r>
              <a:rPr lang="pt-PT" sz="4400" dirty="0"/>
              <a:t> </a:t>
            </a:r>
            <a:r>
              <a:rPr lang="pt-PT" sz="4400" dirty="0" err="1"/>
              <a:t>Learning</a:t>
            </a:r>
            <a:endParaRPr sz="4400" dirty="0"/>
          </a:p>
        </p:txBody>
      </p:sp>
      <p:pic>
        <p:nvPicPr>
          <p:cNvPr id="10244" name="Picture 4" descr="Regression vs Classification, Explained - Sharp Sight">
            <a:extLst>
              <a:ext uri="{FF2B5EF4-FFF2-40B4-BE49-F238E27FC236}">
                <a16:creationId xmlns:a16="http://schemas.microsoft.com/office/drawing/2014/main" id="{57E034B7-62A6-758E-E8B5-8FBE2563F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33" y="1052846"/>
            <a:ext cx="5147945" cy="3343894"/>
          </a:xfrm>
          <a:prstGeom prst="roundRect">
            <a:avLst>
              <a:gd name="adj" fmla="val 4362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070212-7347-A88D-D280-C7E53AB7B826}"/>
              </a:ext>
            </a:extLst>
          </p:cNvPr>
          <p:cNvSpPr txBox="1"/>
          <p:nvPr/>
        </p:nvSpPr>
        <p:spPr>
          <a:xfrm>
            <a:off x="5737860" y="820078"/>
            <a:ext cx="32994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O modelo aprende a partir de exemplos com </a:t>
            </a:r>
            <a:r>
              <a:rPr lang="pt-PT" b="1" dirty="0"/>
              <a:t>respostas</a:t>
            </a:r>
            <a:r>
              <a:rPr lang="pt-PT" dirty="0"/>
              <a:t> </a:t>
            </a:r>
            <a:r>
              <a:rPr lang="pt-PT" b="1" dirty="0"/>
              <a:t>conhecidas</a:t>
            </a:r>
            <a:r>
              <a:rPr lang="pt-PT" dirty="0"/>
              <a:t> (dados rotulados).</a:t>
            </a:r>
          </a:p>
          <a:p>
            <a:r>
              <a:rPr lang="pt-PT" b="1" dirty="0"/>
              <a:t>Objetivo</a:t>
            </a:r>
            <a:r>
              <a:rPr lang="pt-PT" dirty="0"/>
              <a:t>: </a:t>
            </a:r>
            <a:r>
              <a:rPr lang="pt-PT" b="1" dirty="0"/>
              <a:t>prever</a:t>
            </a:r>
            <a:r>
              <a:rPr lang="pt-PT" dirty="0"/>
              <a:t> a resposta para novos dados.</a:t>
            </a:r>
          </a:p>
          <a:p>
            <a:endParaRPr lang="pt-PT" dirty="0"/>
          </a:p>
          <a:p>
            <a:pPr algn="ctr"/>
            <a:r>
              <a:rPr lang="pt-PT" b="1" dirty="0"/>
              <a:t>Classificação</a:t>
            </a:r>
          </a:p>
          <a:p>
            <a:r>
              <a:rPr lang="pt-PT" dirty="0"/>
              <a:t>Previsão de </a:t>
            </a:r>
            <a:r>
              <a:rPr lang="pt-PT" b="1" dirty="0"/>
              <a:t>categorias</a:t>
            </a:r>
            <a:r>
              <a:rPr lang="pt-PT" dirty="0"/>
              <a:t> </a:t>
            </a:r>
            <a:r>
              <a:rPr lang="pt-PT" b="1" dirty="0"/>
              <a:t>discretas</a:t>
            </a:r>
            <a:r>
              <a:rPr lang="pt-PT" dirty="0"/>
              <a:t>.</a:t>
            </a:r>
          </a:p>
          <a:p>
            <a:r>
              <a:rPr lang="pt-PT" dirty="0"/>
              <a:t>Exemplo: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"Spam" vs. "Não Spam"“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Positivo" vs. "Negativo" vs. "Neutro“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algn="ctr"/>
            <a:r>
              <a:rPr lang="en-US" b="1" dirty="0" err="1"/>
              <a:t>Regressão</a:t>
            </a:r>
            <a:endParaRPr lang="en-US" b="1" dirty="0"/>
          </a:p>
          <a:p>
            <a:r>
              <a:rPr lang="pt-PT" dirty="0"/>
              <a:t>Previsão de </a:t>
            </a:r>
            <a:r>
              <a:rPr lang="pt-PT" b="1" dirty="0"/>
              <a:t>valores</a:t>
            </a:r>
            <a:r>
              <a:rPr lang="pt-PT" dirty="0"/>
              <a:t> </a:t>
            </a:r>
            <a:r>
              <a:rPr lang="pt-PT" b="1" dirty="0"/>
              <a:t>contínuos</a:t>
            </a:r>
            <a:r>
              <a:rPr lang="pt-PT" dirty="0"/>
              <a:t> (</a:t>
            </a:r>
            <a:r>
              <a:rPr lang="pt-PT" b="1" dirty="0"/>
              <a:t>números</a:t>
            </a:r>
            <a:r>
              <a:rPr lang="pt-PT" dirty="0"/>
              <a:t>).</a:t>
            </a:r>
          </a:p>
          <a:p>
            <a:r>
              <a:rPr lang="pt-PT" dirty="0"/>
              <a:t>Exemplo: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Prever o preço de uma casa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Prever a temperatura amanhã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8671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>
          <a:extLst>
            <a:ext uri="{FF2B5EF4-FFF2-40B4-BE49-F238E27FC236}">
              <a16:creationId xmlns:a16="http://schemas.microsoft.com/office/drawing/2014/main" id="{8AF1B366-BB06-856A-FADD-98526614F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AI? A Brief Explanation for layman | by Reza Chu |  DataDrivenInvestor">
            <a:extLst>
              <a:ext uri="{FF2B5EF4-FFF2-40B4-BE49-F238E27FC236}">
                <a16:creationId xmlns:a16="http://schemas.microsoft.com/office/drawing/2014/main" id="{B70466B1-5FB3-F31E-4012-2CCF62C9E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946" y="966341"/>
            <a:ext cx="4624965" cy="3210817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501;p58">
            <a:extLst>
              <a:ext uri="{FF2B5EF4-FFF2-40B4-BE49-F238E27FC236}">
                <a16:creationId xmlns:a16="http://schemas.microsoft.com/office/drawing/2014/main" id="{EDDA2DBC-0714-EBAA-1B12-C6F1E7080CE4}"/>
              </a:ext>
            </a:extLst>
          </p:cNvPr>
          <p:cNvSpPr txBox="1">
            <a:spLocks/>
          </p:cNvSpPr>
          <p:nvPr/>
        </p:nvSpPr>
        <p:spPr>
          <a:xfrm>
            <a:off x="418089" y="517991"/>
            <a:ext cx="3520759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sz="3200" dirty="0">
                <a:latin typeface="Redressed" panose="020B0604020202020204" charset="0"/>
              </a:rPr>
              <a:t>O que é a inteligência Artificial?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0141F3-8590-72DE-C5B6-0FC85A2F6EA6}"/>
              </a:ext>
            </a:extLst>
          </p:cNvPr>
          <p:cNvSpPr txBox="1"/>
          <p:nvPr/>
        </p:nvSpPr>
        <p:spPr>
          <a:xfrm>
            <a:off x="418088" y="1794164"/>
            <a:ext cx="352075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>
                <a:latin typeface="Livvic" pitchFamily="2" charset="0"/>
              </a:rPr>
              <a:t>Definição</a:t>
            </a:r>
            <a:r>
              <a:rPr lang="pt-PT" dirty="0">
                <a:latin typeface="Livvic" pitchFamily="2" charset="0"/>
              </a:rPr>
              <a:t>: A </a:t>
            </a:r>
            <a:r>
              <a:rPr lang="pt-PT" b="1" dirty="0">
                <a:latin typeface="Livvic" pitchFamily="2" charset="0"/>
              </a:rPr>
              <a:t>Inteligência Artificial (IA) </a:t>
            </a:r>
            <a:r>
              <a:rPr lang="pt-PT" dirty="0">
                <a:latin typeface="Livvic" pitchFamily="2" charset="0"/>
              </a:rPr>
              <a:t>é uma área da computação que desenvolve sistemas capazes de realizar tarefas que normalmente requerem inteligência humana.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>
                <a:latin typeface="Livvic" pitchFamily="2" charset="0"/>
              </a:rPr>
              <a:t>Exemplos</a:t>
            </a:r>
            <a:r>
              <a:rPr lang="pt-PT" dirty="0">
                <a:latin typeface="Livvic" pitchFamily="2" charset="0"/>
              </a:rPr>
              <a:t>: Reconhecimento de voz, sistemas de recomendação, condução autónoma, diagnóstico médico.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>
                <a:latin typeface="Livvic" pitchFamily="2" charset="0"/>
              </a:rPr>
              <a:t>Objetivo</a:t>
            </a:r>
            <a:r>
              <a:rPr lang="pt-PT" dirty="0">
                <a:latin typeface="Livvic" pitchFamily="2" charset="0"/>
              </a:rPr>
              <a:t>: Resolver problemas complexos de forma “inteligente”.</a:t>
            </a:r>
            <a:endParaRPr lang="en-US" dirty="0">
              <a:latin typeface="Livv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690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B8D0D-06DA-60AF-B4ED-43468C837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17;p72">
            <a:extLst>
              <a:ext uri="{FF2B5EF4-FFF2-40B4-BE49-F238E27FC236}">
                <a16:creationId xmlns:a16="http://schemas.microsoft.com/office/drawing/2014/main" id="{F723B2C9-1680-D008-0E62-1DE0AD5BED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7933" y="93870"/>
            <a:ext cx="8268133" cy="648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 err="1"/>
              <a:t>Classification</a:t>
            </a:r>
            <a:r>
              <a:rPr lang="pt-PT" sz="4400" dirty="0"/>
              <a:t> </a:t>
            </a:r>
            <a:r>
              <a:rPr lang="pt-PT" sz="4400" dirty="0" err="1"/>
              <a:t>Supervised</a:t>
            </a:r>
            <a:r>
              <a:rPr lang="pt-PT" sz="4400" dirty="0"/>
              <a:t> </a:t>
            </a:r>
            <a:r>
              <a:rPr lang="pt-PT" sz="4400" dirty="0" err="1"/>
              <a:t>Learning</a:t>
            </a:r>
            <a:endParaRPr sz="4400" dirty="0"/>
          </a:p>
        </p:txBody>
      </p:sp>
      <p:pic>
        <p:nvPicPr>
          <p:cNvPr id="6" name="Picture 5" descr="A comparison of graphs and diagrams&#10;&#10;Description automatically generated with medium confidence">
            <a:extLst>
              <a:ext uri="{FF2B5EF4-FFF2-40B4-BE49-F238E27FC236}">
                <a16:creationId xmlns:a16="http://schemas.microsoft.com/office/drawing/2014/main" id="{1AD4804C-9B6B-995F-6929-C24D07A7E7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428"/>
          <a:stretch/>
        </p:blipFill>
        <p:spPr>
          <a:xfrm>
            <a:off x="540986" y="1269098"/>
            <a:ext cx="4572000" cy="2078831"/>
          </a:xfrm>
          <a:prstGeom prst="roundRect">
            <a:avLst>
              <a:gd name="adj" fmla="val 2718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290" name="Picture 2" descr="Sigmoid Function Explained in Less than 5 Minutes | by Gabriel Mayers |  Medium">
            <a:extLst>
              <a:ext uri="{FF2B5EF4-FFF2-40B4-BE49-F238E27FC236}">
                <a16:creationId xmlns:a16="http://schemas.microsoft.com/office/drawing/2014/main" id="{110635D5-BE03-D2FD-7F76-735CDC0F4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853" y="3518277"/>
            <a:ext cx="2834266" cy="126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Regression vs Classification, Explained - Sharp Sight">
            <a:extLst>
              <a:ext uri="{FF2B5EF4-FFF2-40B4-BE49-F238E27FC236}">
                <a16:creationId xmlns:a16="http://schemas.microsoft.com/office/drawing/2014/main" id="{CFB664CE-9725-2547-71BC-C4541CB21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79987" y="1052846"/>
            <a:ext cx="5147945" cy="3343894"/>
          </a:xfrm>
          <a:prstGeom prst="roundRect">
            <a:avLst>
              <a:gd name="adj" fmla="val 4362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0AE186-E1BD-612E-023F-679FDA7A713E}"/>
              </a:ext>
            </a:extLst>
          </p:cNvPr>
          <p:cNvSpPr txBox="1"/>
          <p:nvPr/>
        </p:nvSpPr>
        <p:spPr>
          <a:xfrm>
            <a:off x="10126980" y="820078"/>
            <a:ext cx="32994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O modelo aprende a partir de exemplos com </a:t>
            </a:r>
            <a:r>
              <a:rPr lang="pt-PT" b="1" dirty="0"/>
              <a:t>respostas</a:t>
            </a:r>
            <a:r>
              <a:rPr lang="pt-PT" dirty="0"/>
              <a:t> </a:t>
            </a:r>
            <a:r>
              <a:rPr lang="pt-PT" b="1" dirty="0"/>
              <a:t>conhecidas</a:t>
            </a:r>
            <a:r>
              <a:rPr lang="pt-PT" dirty="0"/>
              <a:t> (dados rotulados).</a:t>
            </a:r>
          </a:p>
          <a:p>
            <a:r>
              <a:rPr lang="pt-PT" b="1" dirty="0"/>
              <a:t>Objetivo</a:t>
            </a:r>
            <a:r>
              <a:rPr lang="pt-PT" dirty="0"/>
              <a:t>: </a:t>
            </a:r>
            <a:r>
              <a:rPr lang="pt-PT" b="1" dirty="0"/>
              <a:t>prever</a:t>
            </a:r>
            <a:r>
              <a:rPr lang="pt-PT" dirty="0"/>
              <a:t> a resposta para novos dados.</a:t>
            </a:r>
          </a:p>
          <a:p>
            <a:endParaRPr lang="pt-PT" dirty="0"/>
          </a:p>
          <a:p>
            <a:pPr algn="ctr"/>
            <a:r>
              <a:rPr lang="pt-PT" b="1" dirty="0"/>
              <a:t>Classificação</a:t>
            </a:r>
          </a:p>
          <a:p>
            <a:r>
              <a:rPr lang="pt-PT" dirty="0"/>
              <a:t>Previsão de </a:t>
            </a:r>
            <a:r>
              <a:rPr lang="pt-PT" b="1" dirty="0"/>
              <a:t>categorias</a:t>
            </a:r>
            <a:r>
              <a:rPr lang="pt-PT" dirty="0"/>
              <a:t> </a:t>
            </a:r>
            <a:r>
              <a:rPr lang="pt-PT" b="1" dirty="0"/>
              <a:t>discretas</a:t>
            </a:r>
            <a:r>
              <a:rPr lang="pt-PT" dirty="0"/>
              <a:t>.</a:t>
            </a:r>
          </a:p>
          <a:p>
            <a:r>
              <a:rPr lang="pt-PT" dirty="0"/>
              <a:t>Exemplo: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"Spam" vs. "Não Spam"“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Positivo" vs. "Negativo" vs. "Neutro“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algn="ctr"/>
            <a:r>
              <a:rPr lang="en-US" b="1" dirty="0" err="1"/>
              <a:t>Regressão</a:t>
            </a:r>
            <a:endParaRPr lang="en-US" b="1" dirty="0"/>
          </a:p>
          <a:p>
            <a:r>
              <a:rPr lang="pt-PT" dirty="0"/>
              <a:t>Previsão de </a:t>
            </a:r>
            <a:r>
              <a:rPr lang="pt-PT" b="1" dirty="0"/>
              <a:t>valores</a:t>
            </a:r>
            <a:r>
              <a:rPr lang="pt-PT" dirty="0"/>
              <a:t> </a:t>
            </a:r>
            <a:r>
              <a:rPr lang="pt-PT" b="1" dirty="0"/>
              <a:t>contínuos</a:t>
            </a:r>
            <a:r>
              <a:rPr lang="pt-PT" dirty="0"/>
              <a:t> (</a:t>
            </a:r>
            <a:r>
              <a:rPr lang="pt-PT" b="1" dirty="0"/>
              <a:t>números</a:t>
            </a:r>
            <a:r>
              <a:rPr lang="pt-PT" dirty="0"/>
              <a:t>).</a:t>
            </a:r>
          </a:p>
          <a:p>
            <a:r>
              <a:rPr lang="pt-PT" dirty="0"/>
              <a:t>Exemplo: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Prever o preço de uma casa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Prever a temperatura amanhã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23867F-980C-8C8F-B6A8-F892A3522790}"/>
              </a:ext>
            </a:extLst>
          </p:cNvPr>
          <p:cNvSpPr txBox="1"/>
          <p:nvPr/>
        </p:nvSpPr>
        <p:spPr>
          <a:xfrm>
            <a:off x="5250819" y="912411"/>
            <a:ext cx="37636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b="1" dirty="0"/>
              <a:t>O que é a Regressão Logística?</a:t>
            </a:r>
          </a:p>
          <a:p>
            <a:endParaRPr lang="pt-PT" sz="1200" dirty="0"/>
          </a:p>
          <a:p>
            <a:r>
              <a:rPr lang="pt-PT" sz="1200" dirty="0"/>
              <a:t>Apesar do nome, não é uma técnica de regressão, mas sim de </a:t>
            </a:r>
            <a:r>
              <a:rPr lang="pt-PT" sz="1200" b="1" dirty="0"/>
              <a:t>classificação</a:t>
            </a:r>
            <a:r>
              <a:rPr lang="pt-PT" sz="1200" dirty="0"/>
              <a:t>.</a:t>
            </a:r>
          </a:p>
          <a:p>
            <a:endParaRPr lang="pt-PT" sz="1200" dirty="0"/>
          </a:p>
          <a:p>
            <a:pPr algn="ctr"/>
            <a:r>
              <a:rPr lang="pt-PT" sz="1200" b="1" dirty="0"/>
              <a:t>Como funciona?</a:t>
            </a:r>
          </a:p>
          <a:p>
            <a:r>
              <a:rPr lang="pt-PT" sz="1200" dirty="0"/>
              <a:t>Recebe um conjunto de variáveis de entrada (ex.: </a:t>
            </a:r>
            <a:r>
              <a:rPr lang="pt-PT" sz="1200" b="1" dirty="0"/>
              <a:t>palavras</a:t>
            </a:r>
            <a:r>
              <a:rPr lang="pt-PT" sz="1200" dirty="0"/>
              <a:t>, </a:t>
            </a:r>
            <a:r>
              <a:rPr lang="pt-PT" sz="1200" b="1" dirty="0"/>
              <a:t>características</a:t>
            </a:r>
            <a:r>
              <a:rPr lang="pt-PT" sz="1200" dirty="0"/>
              <a:t> </a:t>
            </a:r>
            <a:r>
              <a:rPr lang="pt-PT" sz="1200" b="1" dirty="0"/>
              <a:t>numéricas</a:t>
            </a:r>
            <a:r>
              <a:rPr lang="pt-PT" sz="1200" dirty="0"/>
              <a:t>).</a:t>
            </a:r>
          </a:p>
          <a:p>
            <a:r>
              <a:rPr lang="pt-PT" sz="1200" dirty="0"/>
              <a:t>Em vez de prever um número qualquer (como na regressão linear), ela prevê uma </a:t>
            </a:r>
            <a:r>
              <a:rPr lang="pt-PT" sz="1200" b="1" dirty="0"/>
              <a:t>probabilidade</a:t>
            </a:r>
            <a:r>
              <a:rPr lang="pt-PT" sz="1200" dirty="0"/>
              <a:t> entre 0 e 1.</a:t>
            </a:r>
          </a:p>
          <a:p>
            <a:r>
              <a:rPr lang="pt-PT" sz="1200" dirty="0"/>
              <a:t>Depois transforma essa probabilidade numa </a:t>
            </a:r>
            <a:r>
              <a:rPr lang="pt-PT" sz="1200" b="1" dirty="0"/>
              <a:t>classe</a:t>
            </a:r>
            <a:r>
              <a:rPr lang="pt-PT" sz="1200" dirty="0"/>
              <a:t> (ex.: se for &gt; 0.5, diz que é "positivo").</a:t>
            </a:r>
          </a:p>
          <a:p>
            <a:endParaRPr lang="pt-PT" sz="1200" dirty="0"/>
          </a:p>
          <a:p>
            <a:pPr algn="ctr"/>
            <a:r>
              <a:rPr lang="pt-PT" sz="1200" b="1" dirty="0"/>
              <a:t>Vantagens</a:t>
            </a:r>
            <a:endParaRPr lang="en-US" sz="1200" b="1" dirty="0"/>
          </a:p>
          <a:p>
            <a:r>
              <a:rPr lang="pt-PT" sz="1200" b="1" dirty="0"/>
              <a:t>Simples</a:t>
            </a:r>
            <a:r>
              <a:rPr lang="pt-PT" sz="1200" dirty="0"/>
              <a:t> e </a:t>
            </a:r>
            <a:r>
              <a:rPr lang="pt-PT" sz="1200" b="1" dirty="0"/>
              <a:t>rápida</a:t>
            </a:r>
            <a:r>
              <a:rPr lang="pt-PT" sz="1200" dirty="0"/>
              <a:t> de treinar.</a:t>
            </a:r>
          </a:p>
          <a:p>
            <a:r>
              <a:rPr lang="pt-PT" sz="1200" dirty="0"/>
              <a:t>Funciona bem com </a:t>
            </a:r>
            <a:r>
              <a:rPr lang="pt-PT" sz="1200" b="1" dirty="0"/>
              <a:t>texto</a:t>
            </a:r>
            <a:r>
              <a:rPr lang="pt-PT" sz="1200" dirty="0"/>
              <a:t> </a:t>
            </a:r>
            <a:r>
              <a:rPr lang="pt-PT" sz="1200" b="1" dirty="0"/>
              <a:t>vetorizado</a:t>
            </a:r>
            <a:r>
              <a:rPr lang="pt-PT" sz="1200" dirty="0"/>
              <a:t> (</a:t>
            </a:r>
            <a:r>
              <a:rPr lang="pt-PT" sz="1200" dirty="0" err="1"/>
              <a:t>ex</a:t>
            </a:r>
            <a:r>
              <a:rPr lang="pt-PT" sz="1200" dirty="0"/>
              <a:t>: com TF-IDF).</a:t>
            </a:r>
          </a:p>
          <a:p>
            <a:r>
              <a:rPr lang="pt-PT" sz="1200" b="1" dirty="0"/>
              <a:t>Fácil</a:t>
            </a:r>
            <a:r>
              <a:rPr lang="pt-PT" sz="1200" dirty="0"/>
              <a:t> </a:t>
            </a:r>
            <a:r>
              <a:rPr lang="pt-PT" sz="1200" b="1" dirty="0"/>
              <a:t>de</a:t>
            </a:r>
            <a:r>
              <a:rPr lang="pt-PT" sz="1200" dirty="0"/>
              <a:t> </a:t>
            </a:r>
            <a:r>
              <a:rPr lang="pt-PT" sz="1200" b="1" dirty="0"/>
              <a:t>interpretar</a:t>
            </a:r>
            <a:r>
              <a:rPr lang="pt-PT" sz="1200" dirty="0"/>
              <a:t>: conseguimos saber que palavras “puxam” mais para positivo ou negativo.</a:t>
            </a:r>
          </a:p>
        </p:txBody>
      </p:sp>
    </p:spTree>
    <p:extLst>
      <p:ext uri="{BB962C8B-B14F-4D97-AF65-F5344CB8AC3E}">
        <p14:creationId xmlns:p14="http://schemas.microsoft.com/office/powerpoint/2010/main" val="1668760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86AD2-0AD5-17F5-0F7A-C5DE004E1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17;p72">
            <a:extLst>
              <a:ext uri="{FF2B5EF4-FFF2-40B4-BE49-F238E27FC236}">
                <a16:creationId xmlns:a16="http://schemas.microsoft.com/office/drawing/2014/main" id="{62D04A43-5B79-A525-1D81-204C5A331F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7933" y="93870"/>
            <a:ext cx="8268133" cy="648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 err="1"/>
              <a:t>Classification</a:t>
            </a:r>
            <a:r>
              <a:rPr lang="pt-PT" sz="4400" dirty="0"/>
              <a:t> </a:t>
            </a:r>
            <a:r>
              <a:rPr lang="pt-PT" sz="4400" dirty="0" err="1"/>
              <a:t>Supervised</a:t>
            </a:r>
            <a:r>
              <a:rPr lang="pt-PT" sz="4400" dirty="0"/>
              <a:t> </a:t>
            </a:r>
            <a:r>
              <a:rPr lang="pt-PT" sz="4400" dirty="0" err="1"/>
              <a:t>Learning</a:t>
            </a:r>
            <a:endParaRPr sz="4400" dirty="0"/>
          </a:p>
        </p:txBody>
      </p:sp>
      <p:pic>
        <p:nvPicPr>
          <p:cNvPr id="6" name="Picture 5" descr="A comparison of graphs and diagrams&#10;&#10;Description automatically generated with medium confidence">
            <a:extLst>
              <a:ext uri="{FF2B5EF4-FFF2-40B4-BE49-F238E27FC236}">
                <a16:creationId xmlns:a16="http://schemas.microsoft.com/office/drawing/2014/main" id="{23D55661-543D-8EFB-D9BD-81799926E2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428"/>
          <a:stretch/>
        </p:blipFill>
        <p:spPr>
          <a:xfrm>
            <a:off x="-5438903" y="1269098"/>
            <a:ext cx="4572000" cy="2078831"/>
          </a:xfrm>
          <a:prstGeom prst="roundRect">
            <a:avLst>
              <a:gd name="adj" fmla="val 2718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290" name="Picture 2" descr="Sigmoid Function Explained in Less than 5 Minutes | by Gabriel Mayers |  Medium">
            <a:extLst>
              <a:ext uri="{FF2B5EF4-FFF2-40B4-BE49-F238E27FC236}">
                <a16:creationId xmlns:a16="http://schemas.microsoft.com/office/drawing/2014/main" id="{56CFEC52-79BB-D9E1-6607-3B5A3EAAC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0036" y="3518277"/>
            <a:ext cx="2834266" cy="126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5C80F9-3011-117E-0FB8-62CF07ED4579}"/>
              </a:ext>
            </a:extLst>
          </p:cNvPr>
          <p:cNvSpPr txBox="1"/>
          <p:nvPr/>
        </p:nvSpPr>
        <p:spPr>
          <a:xfrm>
            <a:off x="10272765" y="912411"/>
            <a:ext cx="37636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b="1" dirty="0"/>
              <a:t>O que é a Regressão Logística?</a:t>
            </a:r>
          </a:p>
          <a:p>
            <a:endParaRPr lang="pt-PT" sz="1200" dirty="0"/>
          </a:p>
          <a:p>
            <a:r>
              <a:rPr lang="pt-PT" sz="1200" dirty="0"/>
              <a:t>Apesar do nome, não é uma técnica de regressão, mas sim de </a:t>
            </a:r>
            <a:r>
              <a:rPr lang="pt-PT" sz="1200" b="1" dirty="0"/>
              <a:t>classificação</a:t>
            </a:r>
            <a:r>
              <a:rPr lang="pt-PT" sz="1200" dirty="0"/>
              <a:t>.</a:t>
            </a:r>
          </a:p>
          <a:p>
            <a:endParaRPr lang="pt-PT" sz="1200" dirty="0"/>
          </a:p>
          <a:p>
            <a:pPr algn="ctr"/>
            <a:r>
              <a:rPr lang="pt-PT" sz="1200" b="1" dirty="0"/>
              <a:t>Como funciona?</a:t>
            </a:r>
          </a:p>
          <a:p>
            <a:r>
              <a:rPr lang="pt-PT" sz="1200" dirty="0"/>
              <a:t>Recebe um conjunto de variáveis de entrada (ex.: </a:t>
            </a:r>
            <a:r>
              <a:rPr lang="pt-PT" sz="1200" b="1" dirty="0"/>
              <a:t>palavras</a:t>
            </a:r>
            <a:r>
              <a:rPr lang="pt-PT" sz="1200" dirty="0"/>
              <a:t>, </a:t>
            </a:r>
            <a:r>
              <a:rPr lang="pt-PT" sz="1200" b="1" dirty="0"/>
              <a:t>características</a:t>
            </a:r>
            <a:r>
              <a:rPr lang="pt-PT" sz="1200" dirty="0"/>
              <a:t> </a:t>
            </a:r>
            <a:r>
              <a:rPr lang="pt-PT" sz="1200" b="1" dirty="0"/>
              <a:t>numéricas</a:t>
            </a:r>
            <a:r>
              <a:rPr lang="pt-PT" sz="1200" dirty="0"/>
              <a:t>).</a:t>
            </a:r>
          </a:p>
          <a:p>
            <a:r>
              <a:rPr lang="pt-PT" sz="1200" dirty="0"/>
              <a:t>Em vez de prever um número qualquer (como na regressão linear), ela prevê uma </a:t>
            </a:r>
            <a:r>
              <a:rPr lang="pt-PT" sz="1200" b="1" dirty="0"/>
              <a:t>probabilidade</a:t>
            </a:r>
            <a:r>
              <a:rPr lang="pt-PT" sz="1200" dirty="0"/>
              <a:t> entre 0 e 1.</a:t>
            </a:r>
          </a:p>
          <a:p>
            <a:r>
              <a:rPr lang="pt-PT" sz="1200" dirty="0"/>
              <a:t>Depois transforma essa probabilidade numa </a:t>
            </a:r>
            <a:r>
              <a:rPr lang="pt-PT" sz="1200" b="1" dirty="0"/>
              <a:t>classe</a:t>
            </a:r>
            <a:r>
              <a:rPr lang="pt-PT" sz="1200" dirty="0"/>
              <a:t> (ex.: se for &gt; 0.5, diz que é "positivo").</a:t>
            </a:r>
          </a:p>
          <a:p>
            <a:endParaRPr lang="pt-PT" sz="1200" dirty="0"/>
          </a:p>
          <a:p>
            <a:pPr algn="ctr"/>
            <a:r>
              <a:rPr lang="pt-PT" sz="1200" b="1" dirty="0"/>
              <a:t>Vantagens</a:t>
            </a:r>
            <a:endParaRPr lang="en-US" sz="1200" b="1" dirty="0"/>
          </a:p>
          <a:p>
            <a:r>
              <a:rPr lang="pt-PT" sz="1200" b="1" dirty="0"/>
              <a:t>Simples</a:t>
            </a:r>
            <a:r>
              <a:rPr lang="pt-PT" sz="1200" dirty="0"/>
              <a:t> e </a:t>
            </a:r>
            <a:r>
              <a:rPr lang="pt-PT" sz="1200" b="1" dirty="0"/>
              <a:t>rápida</a:t>
            </a:r>
            <a:r>
              <a:rPr lang="pt-PT" sz="1200" dirty="0"/>
              <a:t> de treinar.</a:t>
            </a:r>
          </a:p>
          <a:p>
            <a:r>
              <a:rPr lang="pt-PT" sz="1200" dirty="0"/>
              <a:t>Funciona bem com </a:t>
            </a:r>
            <a:r>
              <a:rPr lang="pt-PT" sz="1200" b="1" dirty="0"/>
              <a:t>texto</a:t>
            </a:r>
            <a:r>
              <a:rPr lang="pt-PT" sz="1200" dirty="0"/>
              <a:t> </a:t>
            </a:r>
            <a:r>
              <a:rPr lang="pt-PT" sz="1200" b="1" dirty="0"/>
              <a:t>vetorizado</a:t>
            </a:r>
            <a:r>
              <a:rPr lang="pt-PT" sz="1200" dirty="0"/>
              <a:t> (</a:t>
            </a:r>
            <a:r>
              <a:rPr lang="pt-PT" sz="1200" dirty="0" err="1"/>
              <a:t>ex</a:t>
            </a:r>
            <a:r>
              <a:rPr lang="pt-PT" sz="1200" dirty="0"/>
              <a:t>: com TF-IDF).</a:t>
            </a:r>
          </a:p>
          <a:p>
            <a:r>
              <a:rPr lang="pt-PT" sz="1200" b="1" dirty="0"/>
              <a:t>Fácil</a:t>
            </a:r>
            <a:r>
              <a:rPr lang="pt-PT" sz="1200" dirty="0"/>
              <a:t> </a:t>
            </a:r>
            <a:r>
              <a:rPr lang="pt-PT" sz="1200" b="1" dirty="0"/>
              <a:t>de</a:t>
            </a:r>
            <a:r>
              <a:rPr lang="pt-PT" sz="1200" dirty="0"/>
              <a:t> </a:t>
            </a:r>
            <a:r>
              <a:rPr lang="pt-PT" sz="1200" b="1" dirty="0"/>
              <a:t>interpretar</a:t>
            </a:r>
            <a:r>
              <a:rPr lang="pt-PT" sz="1200" dirty="0"/>
              <a:t>: conseguimos saber que palavras “puxam” mais para positivo ou negativo.</a:t>
            </a:r>
          </a:p>
        </p:txBody>
      </p:sp>
      <p:pic>
        <p:nvPicPr>
          <p:cNvPr id="13314" name="Picture 2" descr="Support vector machine - Wikipedia">
            <a:extLst>
              <a:ext uri="{FF2B5EF4-FFF2-40B4-BE49-F238E27FC236}">
                <a16:creationId xmlns:a16="http://schemas.microsoft.com/office/drawing/2014/main" id="{12AB1F76-5C35-751D-95A2-8907062F4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42" y="1052519"/>
            <a:ext cx="3747755" cy="364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F965B0-E1BF-9E9F-63AB-4A674F9363FB}"/>
              </a:ext>
            </a:extLst>
          </p:cNvPr>
          <p:cNvSpPr txBox="1"/>
          <p:nvPr/>
        </p:nvSpPr>
        <p:spPr>
          <a:xfrm>
            <a:off x="4875505" y="1052519"/>
            <a:ext cx="408009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O que é uma SVM?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SVM</a:t>
            </a:r>
            <a:r>
              <a:rPr lang="pt-PT" dirty="0"/>
              <a:t> (</a:t>
            </a:r>
            <a:r>
              <a:rPr lang="pt-PT" dirty="0" err="1"/>
              <a:t>Suport</a:t>
            </a:r>
            <a:r>
              <a:rPr lang="pt-PT" dirty="0"/>
              <a:t> </a:t>
            </a:r>
            <a:r>
              <a:rPr lang="pt-PT" dirty="0" err="1"/>
              <a:t>Vector</a:t>
            </a:r>
            <a:r>
              <a:rPr lang="pt-PT" dirty="0"/>
              <a:t> </a:t>
            </a:r>
            <a:r>
              <a:rPr lang="pt-PT" dirty="0" err="1"/>
              <a:t>Machine</a:t>
            </a:r>
            <a:r>
              <a:rPr lang="pt-PT" dirty="0"/>
              <a:t>) é um modelo de </a:t>
            </a:r>
            <a:r>
              <a:rPr lang="pt-PT" b="1" dirty="0"/>
              <a:t>classificação</a:t>
            </a:r>
            <a:r>
              <a:rPr lang="pt-PT" dirty="0"/>
              <a:t> </a:t>
            </a:r>
            <a:r>
              <a:rPr lang="pt-PT" b="1" dirty="0"/>
              <a:t>supervisionada</a:t>
            </a:r>
            <a:r>
              <a:rPr lang="pt-PT" dirty="0"/>
              <a:t>, cujo objetivo é separar categorias diferentes com uma </a:t>
            </a:r>
            <a:r>
              <a:rPr lang="pt-PT" b="1" dirty="0"/>
              <a:t>linha</a:t>
            </a:r>
            <a:r>
              <a:rPr lang="pt-PT" dirty="0"/>
              <a:t> (ou </a:t>
            </a:r>
            <a:r>
              <a:rPr lang="pt-PT" b="1" dirty="0"/>
              <a:t>plano</a:t>
            </a:r>
            <a:r>
              <a:rPr lang="pt-PT" dirty="0"/>
              <a:t>) que deixa a m</a:t>
            </a:r>
            <a:r>
              <a:rPr lang="pt-PT" b="1" dirty="0"/>
              <a:t>a</a:t>
            </a:r>
            <a:r>
              <a:rPr lang="pt-PT" dirty="0"/>
              <a:t>ior </a:t>
            </a:r>
            <a:r>
              <a:rPr lang="pt-PT" b="1" dirty="0"/>
              <a:t>margem</a:t>
            </a:r>
            <a:r>
              <a:rPr lang="pt-PT" dirty="0"/>
              <a:t> </a:t>
            </a:r>
            <a:r>
              <a:rPr lang="pt-PT" b="1" dirty="0"/>
              <a:t>possível</a:t>
            </a:r>
            <a:r>
              <a:rPr lang="pt-PT" dirty="0"/>
              <a:t> entre elas.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algn="ctr"/>
            <a:r>
              <a:rPr lang="pt-PT" b="1" dirty="0"/>
              <a:t>Como funciona?</a:t>
            </a:r>
          </a:p>
          <a:p>
            <a:r>
              <a:rPr lang="pt-PT" dirty="0"/>
              <a:t>Encontra a fronteira ótima de decisão (</a:t>
            </a:r>
            <a:r>
              <a:rPr lang="pt-PT" dirty="0" err="1"/>
              <a:t>hiperplano</a:t>
            </a:r>
            <a:r>
              <a:rPr lang="pt-PT" dirty="0"/>
              <a:t>) entre classes.</a:t>
            </a:r>
          </a:p>
          <a:p>
            <a:r>
              <a:rPr lang="pt-PT" dirty="0"/>
              <a:t>Utiliza apenas os </a:t>
            </a:r>
            <a:r>
              <a:rPr lang="pt-PT" b="1" dirty="0"/>
              <a:t>pontos</a:t>
            </a:r>
            <a:r>
              <a:rPr lang="pt-PT" dirty="0"/>
              <a:t> </a:t>
            </a:r>
            <a:r>
              <a:rPr lang="pt-PT" b="1" dirty="0"/>
              <a:t>mais</a:t>
            </a:r>
            <a:r>
              <a:rPr lang="pt-PT" dirty="0"/>
              <a:t> </a:t>
            </a:r>
            <a:r>
              <a:rPr lang="pt-PT" b="1" dirty="0"/>
              <a:t>próximos</a:t>
            </a:r>
            <a:r>
              <a:rPr lang="pt-PT" dirty="0"/>
              <a:t> </a:t>
            </a:r>
            <a:r>
              <a:rPr lang="pt-PT" b="1" dirty="0"/>
              <a:t>da</a:t>
            </a:r>
            <a:r>
              <a:rPr lang="pt-PT" dirty="0"/>
              <a:t> </a:t>
            </a:r>
            <a:r>
              <a:rPr lang="pt-PT" b="1" dirty="0"/>
              <a:t>fronteira</a:t>
            </a:r>
            <a:r>
              <a:rPr lang="pt-PT" dirty="0"/>
              <a:t> — chamados de vetores de suporte.</a:t>
            </a:r>
          </a:p>
          <a:p>
            <a:r>
              <a:rPr lang="pt-PT" dirty="0"/>
              <a:t>Pode ser usada para: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Classificação</a:t>
            </a:r>
            <a:r>
              <a:rPr lang="pt-PT" dirty="0"/>
              <a:t> </a:t>
            </a:r>
            <a:r>
              <a:rPr lang="pt-PT" b="1" dirty="0"/>
              <a:t>binária</a:t>
            </a:r>
            <a:r>
              <a:rPr lang="pt-PT" dirty="0"/>
              <a:t> (positivo vs. negativo),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 err="1"/>
              <a:t>Multiclasse</a:t>
            </a:r>
            <a:r>
              <a:rPr lang="pt-PT" dirty="0"/>
              <a:t> (com adaptações),</a:t>
            </a:r>
          </a:p>
        </p:txBody>
      </p:sp>
    </p:spTree>
    <p:extLst>
      <p:ext uri="{BB962C8B-B14F-4D97-AF65-F5344CB8AC3E}">
        <p14:creationId xmlns:p14="http://schemas.microsoft.com/office/powerpoint/2010/main" val="6297030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6B6DB-E3E3-8401-D582-A91C2C11F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17;p72">
            <a:extLst>
              <a:ext uri="{FF2B5EF4-FFF2-40B4-BE49-F238E27FC236}">
                <a16:creationId xmlns:a16="http://schemas.microsoft.com/office/drawing/2014/main" id="{882E792F-A558-1971-CB51-A17C9C0E2C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7931" y="-695469"/>
            <a:ext cx="8268133" cy="648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 err="1"/>
              <a:t>Classification</a:t>
            </a:r>
            <a:r>
              <a:rPr lang="pt-PT" sz="4400" dirty="0"/>
              <a:t> </a:t>
            </a:r>
            <a:r>
              <a:rPr lang="pt-PT" sz="4400" dirty="0" err="1"/>
              <a:t>Supervised</a:t>
            </a:r>
            <a:r>
              <a:rPr lang="pt-PT" sz="4400" dirty="0"/>
              <a:t> </a:t>
            </a:r>
            <a:r>
              <a:rPr lang="pt-PT" sz="4400" dirty="0" err="1"/>
              <a:t>Learning</a:t>
            </a:r>
            <a:endParaRPr sz="4400" dirty="0"/>
          </a:p>
        </p:txBody>
      </p:sp>
      <p:pic>
        <p:nvPicPr>
          <p:cNvPr id="13314" name="Picture 2" descr="Support vector machine - Wikipedia">
            <a:extLst>
              <a:ext uri="{FF2B5EF4-FFF2-40B4-BE49-F238E27FC236}">
                <a16:creationId xmlns:a16="http://schemas.microsoft.com/office/drawing/2014/main" id="{5336E705-6C34-B818-275B-78528D8A8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4058" y="1052519"/>
            <a:ext cx="3747755" cy="364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2794E2-E322-D349-B29D-82BF1A8727F7}"/>
              </a:ext>
            </a:extLst>
          </p:cNvPr>
          <p:cNvSpPr txBox="1"/>
          <p:nvPr/>
        </p:nvSpPr>
        <p:spPr>
          <a:xfrm>
            <a:off x="10666705" y="1052519"/>
            <a:ext cx="408009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O que é uma SVM?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SVM</a:t>
            </a:r>
            <a:r>
              <a:rPr lang="pt-PT" dirty="0"/>
              <a:t> (</a:t>
            </a:r>
            <a:r>
              <a:rPr lang="pt-PT" dirty="0" err="1"/>
              <a:t>Suport</a:t>
            </a:r>
            <a:r>
              <a:rPr lang="pt-PT" dirty="0"/>
              <a:t> </a:t>
            </a:r>
            <a:r>
              <a:rPr lang="pt-PT" dirty="0" err="1"/>
              <a:t>Vector</a:t>
            </a:r>
            <a:r>
              <a:rPr lang="pt-PT" dirty="0"/>
              <a:t> </a:t>
            </a:r>
            <a:r>
              <a:rPr lang="pt-PT" dirty="0" err="1"/>
              <a:t>Machine</a:t>
            </a:r>
            <a:r>
              <a:rPr lang="pt-PT" dirty="0"/>
              <a:t>) é um modelo de </a:t>
            </a:r>
            <a:r>
              <a:rPr lang="pt-PT" b="1" dirty="0"/>
              <a:t>classificação</a:t>
            </a:r>
            <a:r>
              <a:rPr lang="pt-PT" dirty="0"/>
              <a:t> </a:t>
            </a:r>
            <a:r>
              <a:rPr lang="pt-PT" b="1" dirty="0"/>
              <a:t>supervisionada</a:t>
            </a:r>
            <a:r>
              <a:rPr lang="pt-PT" dirty="0"/>
              <a:t>, cujo objetivo é separar categorias diferentes com uma </a:t>
            </a:r>
            <a:r>
              <a:rPr lang="pt-PT" b="1" dirty="0"/>
              <a:t>linha</a:t>
            </a:r>
            <a:r>
              <a:rPr lang="pt-PT" dirty="0"/>
              <a:t> (ou </a:t>
            </a:r>
            <a:r>
              <a:rPr lang="pt-PT" b="1" dirty="0"/>
              <a:t>plano</a:t>
            </a:r>
            <a:r>
              <a:rPr lang="pt-PT" dirty="0"/>
              <a:t>) que deixa a m</a:t>
            </a:r>
            <a:r>
              <a:rPr lang="pt-PT" b="1" dirty="0"/>
              <a:t>a</a:t>
            </a:r>
            <a:r>
              <a:rPr lang="pt-PT" dirty="0"/>
              <a:t>ior </a:t>
            </a:r>
            <a:r>
              <a:rPr lang="pt-PT" b="1" dirty="0"/>
              <a:t>margem</a:t>
            </a:r>
            <a:r>
              <a:rPr lang="pt-PT" dirty="0"/>
              <a:t> </a:t>
            </a:r>
            <a:r>
              <a:rPr lang="pt-PT" b="1" dirty="0"/>
              <a:t>possível</a:t>
            </a:r>
            <a:r>
              <a:rPr lang="pt-PT" dirty="0"/>
              <a:t> entre elas.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algn="ctr"/>
            <a:r>
              <a:rPr lang="pt-PT" b="1" dirty="0"/>
              <a:t>Como funciona?</a:t>
            </a:r>
          </a:p>
          <a:p>
            <a:r>
              <a:rPr lang="pt-PT" dirty="0"/>
              <a:t>Encontra a fronteira ótima de decisão (</a:t>
            </a:r>
            <a:r>
              <a:rPr lang="pt-PT" dirty="0" err="1"/>
              <a:t>hiperplano</a:t>
            </a:r>
            <a:r>
              <a:rPr lang="pt-PT" dirty="0"/>
              <a:t>) entre classes.</a:t>
            </a:r>
          </a:p>
          <a:p>
            <a:r>
              <a:rPr lang="pt-PT" dirty="0"/>
              <a:t>Utiliza apenas os </a:t>
            </a:r>
            <a:r>
              <a:rPr lang="pt-PT" b="1" dirty="0"/>
              <a:t>pontos</a:t>
            </a:r>
            <a:r>
              <a:rPr lang="pt-PT" dirty="0"/>
              <a:t> </a:t>
            </a:r>
            <a:r>
              <a:rPr lang="pt-PT" b="1" dirty="0"/>
              <a:t>mais</a:t>
            </a:r>
            <a:r>
              <a:rPr lang="pt-PT" dirty="0"/>
              <a:t> </a:t>
            </a:r>
            <a:r>
              <a:rPr lang="pt-PT" b="1" dirty="0"/>
              <a:t>próximos</a:t>
            </a:r>
            <a:r>
              <a:rPr lang="pt-PT" dirty="0"/>
              <a:t> </a:t>
            </a:r>
            <a:r>
              <a:rPr lang="pt-PT" b="1" dirty="0"/>
              <a:t>da</a:t>
            </a:r>
            <a:r>
              <a:rPr lang="pt-PT" dirty="0"/>
              <a:t> </a:t>
            </a:r>
            <a:r>
              <a:rPr lang="pt-PT" b="1" dirty="0"/>
              <a:t>fronteira</a:t>
            </a:r>
            <a:r>
              <a:rPr lang="pt-PT" dirty="0"/>
              <a:t> — chamados de vetores de suporte.</a:t>
            </a:r>
          </a:p>
          <a:p>
            <a:r>
              <a:rPr lang="pt-PT" dirty="0"/>
              <a:t>Pode ser usada para: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Classificação</a:t>
            </a:r>
            <a:r>
              <a:rPr lang="pt-PT" dirty="0"/>
              <a:t> </a:t>
            </a:r>
            <a:r>
              <a:rPr lang="pt-PT" b="1" dirty="0"/>
              <a:t>binária</a:t>
            </a:r>
            <a:r>
              <a:rPr lang="pt-PT" dirty="0"/>
              <a:t> (positivo vs. negativo),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 err="1"/>
              <a:t>Multiclasse</a:t>
            </a:r>
            <a:r>
              <a:rPr lang="pt-PT" dirty="0"/>
              <a:t> (com adaptações),</a:t>
            </a:r>
          </a:p>
        </p:txBody>
      </p:sp>
      <p:pic>
        <p:nvPicPr>
          <p:cNvPr id="14338" name="Picture 2" descr="Why Does Increasing k Decrease Variance in kNN? | Towards Data Science">
            <a:extLst>
              <a:ext uri="{FF2B5EF4-FFF2-40B4-BE49-F238E27FC236}">
                <a16:creationId xmlns:a16="http://schemas.microsoft.com/office/drawing/2014/main" id="{678D8032-72FF-6C6A-D135-0D135C82D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40" y="2174019"/>
            <a:ext cx="5936288" cy="2721829"/>
          </a:xfrm>
          <a:prstGeom prst="roundRect">
            <a:avLst>
              <a:gd name="adj" fmla="val 523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3E69B2-5305-6491-9BD6-99255D1AE382}"/>
              </a:ext>
            </a:extLst>
          </p:cNvPr>
          <p:cNvSpPr txBox="1"/>
          <p:nvPr/>
        </p:nvSpPr>
        <p:spPr>
          <a:xfrm>
            <a:off x="85723" y="26461"/>
            <a:ext cx="897255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O que é uma </a:t>
            </a:r>
            <a:r>
              <a:rPr lang="pt-PT" b="1" dirty="0"/>
              <a:t>k-NN</a:t>
            </a:r>
            <a:r>
              <a:rPr lang="pt-PT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200" b="1" dirty="0"/>
              <a:t>k-NN</a:t>
            </a:r>
            <a:r>
              <a:rPr lang="pt-PT" sz="1200" dirty="0"/>
              <a:t> significa "k-</a:t>
            </a:r>
            <a:r>
              <a:rPr lang="pt-PT" sz="1200" dirty="0" err="1"/>
              <a:t>Nearest</a:t>
            </a:r>
            <a:r>
              <a:rPr lang="pt-PT" sz="1200" dirty="0"/>
              <a:t> </a:t>
            </a:r>
            <a:r>
              <a:rPr lang="pt-PT" sz="1200" dirty="0" err="1"/>
              <a:t>Neighbor</a:t>
            </a:r>
            <a:r>
              <a:rPr lang="pt-PT" sz="1200" dirty="0"/>
              <a:t>".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200" dirty="0"/>
              <a:t>É um </a:t>
            </a:r>
            <a:r>
              <a:rPr lang="pt-PT" sz="1200" b="1" dirty="0"/>
              <a:t>classificador supervisionado </a:t>
            </a:r>
            <a:r>
              <a:rPr lang="pt-PT" sz="1200" dirty="0"/>
              <a:t>baseado na </a:t>
            </a:r>
            <a:r>
              <a:rPr lang="pt-PT" sz="1200" b="1" dirty="0"/>
              <a:t>proximidade</a:t>
            </a:r>
            <a:r>
              <a:rPr lang="pt-PT" sz="1200" dirty="0"/>
              <a:t> dos dados.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200" dirty="0"/>
              <a:t>Para classificar um novo exemplo, </a:t>
            </a:r>
            <a:r>
              <a:rPr lang="pt-PT" sz="1200" b="1" dirty="0"/>
              <a:t>olha para os k exemplos mais próximos </a:t>
            </a:r>
            <a:r>
              <a:rPr lang="pt-PT" sz="1200" dirty="0"/>
              <a:t>no conjunto de treino e </a:t>
            </a:r>
            <a:r>
              <a:rPr lang="pt-PT" sz="1200" b="1" dirty="0"/>
              <a:t>atribui a classe mais comum</a:t>
            </a:r>
            <a:r>
              <a:rPr lang="pt-PT" sz="1200" dirty="0"/>
              <a:t> entre eles.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200" dirty="0"/>
          </a:p>
          <a:p>
            <a:pPr algn="ctr"/>
            <a:r>
              <a:rPr lang="pt-PT" b="1" dirty="0"/>
              <a:t>Como funciona?</a:t>
            </a:r>
          </a:p>
          <a:p>
            <a:pPr marL="228600" indent="-228600">
              <a:buFont typeface="+mj-lt"/>
              <a:buAutoNum type="arabicPeriod"/>
            </a:pPr>
            <a:r>
              <a:rPr lang="pt-PT" sz="1200" dirty="0"/>
              <a:t>Calcula a </a:t>
            </a:r>
            <a:r>
              <a:rPr lang="pt-PT" sz="1200" b="1" dirty="0"/>
              <a:t>distância</a:t>
            </a:r>
            <a:r>
              <a:rPr lang="pt-PT" sz="1200" dirty="0"/>
              <a:t> (normalmente Euclidiana ou cosseno) entre o novo exemplo e todos os exemplos do treino.</a:t>
            </a:r>
          </a:p>
          <a:p>
            <a:pPr marL="228600" indent="-228600">
              <a:buFont typeface="+mj-lt"/>
              <a:buAutoNum type="arabicPeriod"/>
            </a:pPr>
            <a:r>
              <a:rPr lang="pt-PT" sz="1200" dirty="0"/>
              <a:t>Escolhe os k exemplos mais próximos.</a:t>
            </a:r>
          </a:p>
          <a:p>
            <a:pPr marL="228600" indent="-228600">
              <a:buFont typeface="+mj-lt"/>
              <a:buAutoNum type="arabicPeriod"/>
            </a:pPr>
            <a:r>
              <a:rPr lang="pt-PT" sz="1200" dirty="0"/>
              <a:t>A classe mais comum entre esses vizinhos é atribuída ao novo exemplo.</a:t>
            </a:r>
          </a:p>
        </p:txBody>
      </p:sp>
      <p:pic>
        <p:nvPicPr>
          <p:cNvPr id="14340" name="Picture 4" descr="KNN Regression">
            <a:extLst>
              <a:ext uri="{FF2B5EF4-FFF2-40B4-BE49-F238E27FC236}">
                <a16:creationId xmlns:a16="http://schemas.microsoft.com/office/drawing/2014/main" id="{34B701E4-A384-3B23-9C36-C14B467F6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639" y="2468133"/>
            <a:ext cx="2252521" cy="2133599"/>
          </a:xfrm>
          <a:prstGeom prst="roundRect">
            <a:avLst>
              <a:gd name="adj" fmla="val 5953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7989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E50D6-B701-7823-2F21-D7ECC0E5E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17;p72">
            <a:extLst>
              <a:ext uri="{FF2B5EF4-FFF2-40B4-BE49-F238E27FC236}">
                <a16:creationId xmlns:a16="http://schemas.microsoft.com/office/drawing/2014/main" id="{B68734C7-4FE2-257C-A159-2E4A8575B8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7933" y="160873"/>
            <a:ext cx="8268133" cy="648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 err="1"/>
              <a:t>Classification</a:t>
            </a:r>
            <a:r>
              <a:rPr lang="pt-PT" sz="4400" dirty="0"/>
              <a:t> </a:t>
            </a:r>
            <a:r>
              <a:rPr lang="pt-PT" sz="4400" dirty="0" err="1"/>
              <a:t>Supervised</a:t>
            </a:r>
            <a:r>
              <a:rPr lang="pt-PT" sz="4400" dirty="0"/>
              <a:t> </a:t>
            </a:r>
            <a:r>
              <a:rPr lang="pt-PT" sz="4400" dirty="0" err="1"/>
              <a:t>Learning</a:t>
            </a:r>
            <a:endParaRPr sz="4400" dirty="0"/>
          </a:p>
        </p:txBody>
      </p:sp>
      <p:pic>
        <p:nvPicPr>
          <p:cNvPr id="14338" name="Picture 2" descr="Why Does Increasing k Decrease Variance in kNN? | Towards Data Science">
            <a:extLst>
              <a:ext uri="{FF2B5EF4-FFF2-40B4-BE49-F238E27FC236}">
                <a16:creationId xmlns:a16="http://schemas.microsoft.com/office/drawing/2014/main" id="{0AE7CB4C-5CB7-70A2-0DBE-04CFE2163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791" y="2174019"/>
            <a:ext cx="5936288" cy="2721829"/>
          </a:xfrm>
          <a:prstGeom prst="roundRect">
            <a:avLst>
              <a:gd name="adj" fmla="val 523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9B5C22-E161-C360-5FCE-C2FFCBB22AA8}"/>
              </a:ext>
            </a:extLst>
          </p:cNvPr>
          <p:cNvSpPr txBox="1"/>
          <p:nvPr/>
        </p:nvSpPr>
        <p:spPr>
          <a:xfrm>
            <a:off x="10187674" y="26461"/>
            <a:ext cx="897255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O que é uma </a:t>
            </a:r>
            <a:r>
              <a:rPr lang="pt-PT" b="1" dirty="0"/>
              <a:t>k-NN</a:t>
            </a:r>
            <a:r>
              <a:rPr lang="pt-PT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200" b="1" dirty="0"/>
              <a:t>k-NN</a:t>
            </a:r>
            <a:r>
              <a:rPr lang="pt-PT" sz="1200" dirty="0"/>
              <a:t> significa "k-</a:t>
            </a:r>
            <a:r>
              <a:rPr lang="pt-PT" sz="1200" dirty="0" err="1"/>
              <a:t>Nearest</a:t>
            </a:r>
            <a:r>
              <a:rPr lang="pt-PT" sz="1200" dirty="0"/>
              <a:t> </a:t>
            </a:r>
            <a:r>
              <a:rPr lang="pt-PT" sz="1200" dirty="0" err="1"/>
              <a:t>Neighbor</a:t>
            </a:r>
            <a:r>
              <a:rPr lang="pt-PT" sz="1200" dirty="0"/>
              <a:t>".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200" dirty="0"/>
              <a:t>É um </a:t>
            </a:r>
            <a:r>
              <a:rPr lang="pt-PT" sz="1200" b="1" dirty="0"/>
              <a:t>classificador supervisionado </a:t>
            </a:r>
            <a:r>
              <a:rPr lang="pt-PT" sz="1200" dirty="0"/>
              <a:t>baseado na </a:t>
            </a:r>
            <a:r>
              <a:rPr lang="pt-PT" sz="1200" b="1" dirty="0"/>
              <a:t>proximidade</a:t>
            </a:r>
            <a:r>
              <a:rPr lang="pt-PT" sz="1200" dirty="0"/>
              <a:t> dos dados.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200" dirty="0"/>
              <a:t>Para classificar um novo exemplo, </a:t>
            </a:r>
            <a:r>
              <a:rPr lang="pt-PT" sz="1200" b="1" dirty="0"/>
              <a:t>olha para os k exemplos mais próximos </a:t>
            </a:r>
            <a:r>
              <a:rPr lang="pt-PT" sz="1200" dirty="0"/>
              <a:t>no conjunto de treino e </a:t>
            </a:r>
            <a:r>
              <a:rPr lang="pt-PT" sz="1200" b="1" dirty="0"/>
              <a:t>atribui a classe mais comum</a:t>
            </a:r>
            <a:r>
              <a:rPr lang="pt-PT" sz="1200" dirty="0"/>
              <a:t> entre eles.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200" dirty="0"/>
          </a:p>
          <a:p>
            <a:pPr algn="ctr"/>
            <a:r>
              <a:rPr lang="pt-PT" b="1" dirty="0"/>
              <a:t>Como funciona?</a:t>
            </a:r>
          </a:p>
          <a:p>
            <a:pPr marL="228600" indent="-228600">
              <a:buFont typeface="+mj-lt"/>
              <a:buAutoNum type="arabicPeriod"/>
            </a:pPr>
            <a:r>
              <a:rPr lang="pt-PT" sz="1200" dirty="0"/>
              <a:t>Calcula a </a:t>
            </a:r>
            <a:r>
              <a:rPr lang="pt-PT" sz="1200" b="1" dirty="0"/>
              <a:t>distância</a:t>
            </a:r>
            <a:r>
              <a:rPr lang="pt-PT" sz="1200" dirty="0"/>
              <a:t> (normalmente Euclidiana ou cosseno) entre o novo exemplo e todos os exemplos do treino.</a:t>
            </a:r>
          </a:p>
          <a:p>
            <a:pPr marL="228600" indent="-228600">
              <a:buFont typeface="+mj-lt"/>
              <a:buAutoNum type="arabicPeriod"/>
            </a:pPr>
            <a:r>
              <a:rPr lang="pt-PT" sz="1200" dirty="0"/>
              <a:t>Escolhe os k exemplos mais próximos.</a:t>
            </a:r>
          </a:p>
          <a:p>
            <a:pPr marL="228600" indent="-228600">
              <a:buFont typeface="+mj-lt"/>
              <a:buAutoNum type="arabicPeriod"/>
            </a:pPr>
            <a:r>
              <a:rPr lang="pt-PT" sz="1200" dirty="0"/>
              <a:t>A classe mais comum entre esses vizinhos é atribuída ao novo exemplo.</a:t>
            </a:r>
          </a:p>
        </p:txBody>
      </p:sp>
      <p:pic>
        <p:nvPicPr>
          <p:cNvPr id="14340" name="Picture 4" descr="KNN Regression">
            <a:extLst>
              <a:ext uri="{FF2B5EF4-FFF2-40B4-BE49-F238E27FC236}">
                <a16:creationId xmlns:a16="http://schemas.microsoft.com/office/drawing/2014/main" id="{83C7490B-EB96-CF07-2C17-84E4A75BC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7590" y="2468133"/>
            <a:ext cx="2252521" cy="2133599"/>
          </a:xfrm>
          <a:prstGeom prst="roundRect">
            <a:avLst>
              <a:gd name="adj" fmla="val 5953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diagram of a decision tree&#10;&#10;Description automatically generated">
            <a:extLst>
              <a:ext uri="{FF2B5EF4-FFF2-40B4-BE49-F238E27FC236}">
                <a16:creationId xmlns:a16="http://schemas.microsoft.com/office/drawing/2014/main" id="{65370591-57D0-CD04-0E25-BFB939040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933" y="1187972"/>
            <a:ext cx="3413760" cy="3413760"/>
          </a:xfrm>
          <a:prstGeom prst="roundRect">
            <a:avLst>
              <a:gd name="adj" fmla="val 7185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C30EB3-7125-D8DB-6B1D-F976486FD68D}"/>
              </a:ext>
            </a:extLst>
          </p:cNvPr>
          <p:cNvSpPr txBox="1"/>
          <p:nvPr/>
        </p:nvSpPr>
        <p:spPr>
          <a:xfrm>
            <a:off x="4102101" y="1187972"/>
            <a:ext cx="479000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O que é uma </a:t>
            </a:r>
            <a:r>
              <a:rPr lang="pt-PT" b="1" dirty="0" err="1"/>
              <a:t>Decision</a:t>
            </a:r>
            <a:r>
              <a:rPr lang="pt-PT" b="1" dirty="0"/>
              <a:t> </a:t>
            </a:r>
            <a:r>
              <a:rPr lang="pt-PT" b="1" dirty="0" err="1"/>
              <a:t>Tree</a:t>
            </a:r>
            <a:r>
              <a:rPr lang="pt-PT" b="1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Uma </a:t>
            </a:r>
            <a:r>
              <a:rPr lang="pt-PT" b="1" dirty="0"/>
              <a:t>árvore</a:t>
            </a:r>
            <a:r>
              <a:rPr lang="pt-PT" dirty="0"/>
              <a:t> </a:t>
            </a:r>
            <a:r>
              <a:rPr lang="pt-PT" b="1" dirty="0"/>
              <a:t>de</a:t>
            </a:r>
            <a:r>
              <a:rPr lang="pt-PT" dirty="0"/>
              <a:t> </a:t>
            </a:r>
            <a:r>
              <a:rPr lang="pt-PT" b="1" dirty="0"/>
              <a:t>decisão</a:t>
            </a:r>
            <a:r>
              <a:rPr lang="pt-PT" dirty="0"/>
              <a:t> é um modelo que </a:t>
            </a:r>
            <a:r>
              <a:rPr lang="pt-PT" b="1" dirty="0"/>
              <a:t>toma</a:t>
            </a:r>
            <a:r>
              <a:rPr lang="pt-PT" dirty="0"/>
              <a:t> </a:t>
            </a:r>
            <a:r>
              <a:rPr lang="pt-PT" b="1" dirty="0"/>
              <a:t>decisões</a:t>
            </a:r>
            <a:r>
              <a:rPr lang="pt-PT" dirty="0"/>
              <a:t> </a:t>
            </a:r>
            <a:r>
              <a:rPr lang="pt-PT" b="1" dirty="0"/>
              <a:t>em</a:t>
            </a:r>
            <a:r>
              <a:rPr lang="pt-PT" dirty="0"/>
              <a:t> </a:t>
            </a:r>
            <a:r>
              <a:rPr lang="pt-PT" b="1" dirty="0"/>
              <a:t>forma</a:t>
            </a:r>
            <a:r>
              <a:rPr lang="pt-PT" dirty="0"/>
              <a:t> </a:t>
            </a:r>
            <a:r>
              <a:rPr lang="pt-PT" b="1" dirty="0"/>
              <a:t>de</a:t>
            </a:r>
            <a:r>
              <a:rPr lang="pt-PT" dirty="0"/>
              <a:t> </a:t>
            </a:r>
            <a:r>
              <a:rPr lang="pt-PT" b="1" dirty="0"/>
              <a:t>perguntas</a:t>
            </a:r>
            <a:r>
              <a:rPr lang="pt-PT" dirty="0"/>
              <a:t> </a:t>
            </a:r>
            <a:r>
              <a:rPr lang="pt-PT" b="1" dirty="0"/>
              <a:t>sucessivas</a:t>
            </a:r>
            <a:r>
              <a:rPr lang="pt-PT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Divide os dados em </a:t>
            </a:r>
            <a:r>
              <a:rPr lang="pt-PT" b="1" dirty="0"/>
              <a:t>ramos</a:t>
            </a:r>
            <a:r>
              <a:rPr lang="pt-PT" dirty="0"/>
              <a:t> </a:t>
            </a:r>
            <a:r>
              <a:rPr lang="pt-PT" b="1" dirty="0"/>
              <a:t>com</a:t>
            </a:r>
            <a:r>
              <a:rPr lang="pt-PT" dirty="0"/>
              <a:t> </a:t>
            </a:r>
            <a:r>
              <a:rPr lang="pt-PT" b="1" dirty="0"/>
              <a:t>base</a:t>
            </a:r>
            <a:r>
              <a:rPr lang="pt-PT" dirty="0"/>
              <a:t> </a:t>
            </a:r>
            <a:r>
              <a:rPr lang="pt-PT" b="1" dirty="0"/>
              <a:t>em</a:t>
            </a:r>
            <a:r>
              <a:rPr lang="pt-PT" dirty="0"/>
              <a:t> </a:t>
            </a:r>
            <a:r>
              <a:rPr lang="pt-PT" b="1" dirty="0"/>
              <a:t>condições</a:t>
            </a:r>
            <a:r>
              <a:rPr lang="pt-PT" dirty="0"/>
              <a:t>, até chegar a uma </a:t>
            </a:r>
            <a:r>
              <a:rPr lang="pt-PT" b="1" dirty="0"/>
              <a:t>decisão</a:t>
            </a:r>
            <a:r>
              <a:rPr lang="pt-PT" dirty="0"/>
              <a:t> </a:t>
            </a:r>
            <a:r>
              <a:rPr lang="pt-PT" b="1" dirty="0"/>
              <a:t>final</a:t>
            </a:r>
            <a:r>
              <a:rPr lang="pt-PT" dirty="0"/>
              <a:t> (</a:t>
            </a:r>
            <a:r>
              <a:rPr lang="pt-PT" b="1" dirty="0"/>
              <a:t>classe</a:t>
            </a:r>
            <a:r>
              <a:rPr lang="pt-PT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Cada </a:t>
            </a:r>
            <a:r>
              <a:rPr lang="pt-PT" b="1" dirty="0"/>
              <a:t>nó</a:t>
            </a:r>
            <a:r>
              <a:rPr lang="pt-PT" dirty="0"/>
              <a:t> faz uma pergunta (</a:t>
            </a:r>
            <a:r>
              <a:rPr lang="pt-PT" dirty="0" err="1"/>
              <a:t>ex</a:t>
            </a:r>
            <a:r>
              <a:rPr lang="pt-PT" dirty="0"/>
              <a:t>: “a palavra ‘</a:t>
            </a:r>
            <a:r>
              <a:rPr lang="pt-PT" dirty="0" err="1"/>
              <a:t>bad</a:t>
            </a:r>
            <a:r>
              <a:rPr lang="pt-PT" dirty="0"/>
              <a:t>’ aparece?”), e os ramos são as respostas (Sim / Não).</a:t>
            </a:r>
          </a:p>
          <a:p>
            <a:pPr algn="ctr"/>
            <a:endParaRPr lang="pt-PT" b="1" dirty="0"/>
          </a:p>
          <a:p>
            <a:pPr algn="ctr"/>
            <a:r>
              <a:rPr lang="pt-PT" b="1" dirty="0"/>
              <a:t>Como funciona?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O modelo analisa os dados e escolhe </a:t>
            </a:r>
            <a:r>
              <a:rPr lang="pt-PT" b="1" dirty="0"/>
              <a:t>as</a:t>
            </a:r>
            <a:r>
              <a:rPr lang="pt-PT" dirty="0"/>
              <a:t> </a:t>
            </a:r>
            <a:r>
              <a:rPr lang="pt-PT" b="1" dirty="0"/>
              <a:t>melhores</a:t>
            </a:r>
            <a:r>
              <a:rPr lang="pt-PT" dirty="0"/>
              <a:t> </a:t>
            </a:r>
            <a:r>
              <a:rPr lang="pt-PT" b="1" dirty="0"/>
              <a:t>perguntas</a:t>
            </a:r>
            <a:r>
              <a:rPr lang="pt-PT" dirty="0"/>
              <a:t> para dividir os exemplos.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Vai construindo uma </a:t>
            </a:r>
            <a:r>
              <a:rPr lang="pt-PT" b="1" dirty="0"/>
              <a:t>árvore</a:t>
            </a:r>
            <a:r>
              <a:rPr lang="pt-PT" dirty="0"/>
              <a:t> onde cada divisão </a:t>
            </a:r>
            <a:r>
              <a:rPr lang="pt-PT" b="1" dirty="0"/>
              <a:t>aumenta</a:t>
            </a:r>
            <a:r>
              <a:rPr lang="pt-PT" dirty="0"/>
              <a:t> </a:t>
            </a:r>
            <a:r>
              <a:rPr lang="pt-PT" b="1" dirty="0"/>
              <a:t>a</a:t>
            </a:r>
            <a:r>
              <a:rPr lang="pt-PT" dirty="0"/>
              <a:t> </a:t>
            </a:r>
            <a:r>
              <a:rPr lang="pt-PT" b="1" dirty="0"/>
              <a:t>pureza</a:t>
            </a:r>
            <a:r>
              <a:rPr lang="pt-PT" dirty="0"/>
              <a:t> dos grupos (</a:t>
            </a:r>
            <a:r>
              <a:rPr lang="pt-PT" dirty="0" err="1"/>
              <a:t>ex</a:t>
            </a:r>
            <a:r>
              <a:rPr lang="pt-PT" dirty="0"/>
              <a:t>: separa sentimentos positivos dos negativos).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A classificação final é dada pela </a:t>
            </a:r>
            <a:r>
              <a:rPr lang="pt-PT" b="1" dirty="0"/>
              <a:t>folha</a:t>
            </a:r>
            <a:r>
              <a:rPr lang="pt-PT" dirty="0"/>
              <a:t> (</a:t>
            </a:r>
            <a:r>
              <a:rPr lang="pt-PT" b="1" dirty="0"/>
              <a:t>nó</a:t>
            </a:r>
            <a:r>
              <a:rPr lang="pt-PT" dirty="0"/>
              <a:t> </a:t>
            </a:r>
            <a:r>
              <a:rPr lang="pt-PT" b="1" dirty="0"/>
              <a:t>final</a:t>
            </a:r>
            <a:r>
              <a:rPr lang="pt-PT" dirty="0"/>
              <a:t>) onde a entrada vai parar.</a:t>
            </a:r>
          </a:p>
        </p:txBody>
      </p:sp>
    </p:spTree>
    <p:extLst>
      <p:ext uri="{BB962C8B-B14F-4D97-AF65-F5344CB8AC3E}">
        <p14:creationId xmlns:p14="http://schemas.microsoft.com/office/powerpoint/2010/main" val="24283720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902EC-F42B-E890-1223-A99826F8C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17;p72">
            <a:extLst>
              <a:ext uri="{FF2B5EF4-FFF2-40B4-BE49-F238E27FC236}">
                <a16:creationId xmlns:a16="http://schemas.microsoft.com/office/drawing/2014/main" id="{9F3FA198-FE0C-E1BD-57D1-DD53D5ECC6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7933" y="-15226"/>
            <a:ext cx="8268133" cy="648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 err="1"/>
              <a:t>Classification</a:t>
            </a:r>
            <a:r>
              <a:rPr lang="pt-PT" sz="4400" dirty="0"/>
              <a:t> </a:t>
            </a:r>
            <a:r>
              <a:rPr lang="pt-PT" sz="4400" dirty="0" err="1"/>
              <a:t>Supervised</a:t>
            </a:r>
            <a:r>
              <a:rPr lang="pt-PT" sz="4400" dirty="0"/>
              <a:t> </a:t>
            </a:r>
            <a:r>
              <a:rPr lang="pt-PT" sz="4400" dirty="0" err="1"/>
              <a:t>Learning</a:t>
            </a:r>
            <a:endParaRPr sz="4400" dirty="0"/>
          </a:p>
        </p:txBody>
      </p:sp>
      <p:pic>
        <p:nvPicPr>
          <p:cNvPr id="6" name="Picture 5" descr="A diagram of a decision tree&#10;&#10;Description automatically generated">
            <a:extLst>
              <a:ext uri="{FF2B5EF4-FFF2-40B4-BE49-F238E27FC236}">
                <a16:creationId xmlns:a16="http://schemas.microsoft.com/office/drawing/2014/main" id="{7BE4DAB8-9CA8-F685-031A-31C84C872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45267" y="1187972"/>
            <a:ext cx="3413760" cy="3413760"/>
          </a:xfrm>
          <a:prstGeom prst="roundRect">
            <a:avLst>
              <a:gd name="adj" fmla="val 7185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E74A77-C3D4-3E7B-F3BF-6806F7675569}"/>
              </a:ext>
            </a:extLst>
          </p:cNvPr>
          <p:cNvSpPr txBox="1"/>
          <p:nvPr/>
        </p:nvSpPr>
        <p:spPr>
          <a:xfrm>
            <a:off x="10782301" y="1187972"/>
            <a:ext cx="479000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O que é uma </a:t>
            </a:r>
            <a:r>
              <a:rPr lang="pt-PT" b="1" dirty="0" err="1"/>
              <a:t>Decision</a:t>
            </a:r>
            <a:r>
              <a:rPr lang="pt-PT" b="1" dirty="0"/>
              <a:t> </a:t>
            </a:r>
            <a:r>
              <a:rPr lang="pt-PT" b="1" dirty="0" err="1"/>
              <a:t>Tree</a:t>
            </a:r>
            <a:r>
              <a:rPr lang="pt-PT" b="1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Uma </a:t>
            </a:r>
            <a:r>
              <a:rPr lang="pt-PT" b="1" dirty="0"/>
              <a:t>árvore</a:t>
            </a:r>
            <a:r>
              <a:rPr lang="pt-PT" dirty="0"/>
              <a:t> </a:t>
            </a:r>
            <a:r>
              <a:rPr lang="pt-PT" b="1" dirty="0"/>
              <a:t>de</a:t>
            </a:r>
            <a:r>
              <a:rPr lang="pt-PT" dirty="0"/>
              <a:t> </a:t>
            </a:r>
            <a:r>
              <a:rPr lang="pt-PT" b="1" dirty="0"/>
              <a:t>decisão</a:t>
            </a:r>
            <a:r>
              <a:rPr lang="pt-PT" dirty="0"/>
              <a:t> é um modelo que </a:t>
            </a:r>
            <a:r>
              <a:rPr lang="pt-PT" b="1" dirty="0"/>
              <a:t>toma</a:t>
            </a:r>
            <a:r>
              <a:rPr lang="pt-PT" dirty="0"/>
              <a:t> </a:t>
            </a:r>
            <a:r>
              <a:rPr lang="pt-PT" b="1" dirty="0"/>
              <a:t>decisões</a:t>
            </a:r>
            <a:r>
              <a:rPr lang="pt-PT" dirty="0"/>
              <a:t> </a:t>
            </a:r>
            <a:r>
              <a:rPr lang="pt-PT" b="1" dirty="0"/>
              <a:t>em</a:t>
            </a:r>
            <a:r>
              <a:rPr lang="pt-PT" dirty="0"/>
              <a:t> </a:t>
            </a:r>
            <a:r>
              <a:rPr lang="pt-PT" b="1" dirty="0"/>
              <a:t>forma</a:t>
            </a:r>
            <a:r>
              <a:rPr lang="pt-PT" dirty="0"/>
              <a:t> </a:t>
            </a:r>
            <a:r>
              <a:rPr lang="pt-PT" b="1" dirty="0"/>
              <a:t>de</a:t>
            </a:r>
            <a:r>
              <a:rPr lang="pt-PT" dirty="0"/>
              <a:t> </a:t>
            </a:r>
            <a:r>
              <a:rPr lang="pt-PT" b="1" dirty="0"/>
              <a:t>perguntas</a:t>
            </a:r>
            <a:r>
              <a:rPr lang="pt-PT" dirty="0"/>
              <a:t> </a:t>
            </a:r>
            <a:r>
              <a:rPr lang="pt-PT" b="1" dirty="0"/>
              <a:t>sucessivas</a:t>
            </a:r>
            <a:r>
              <a:rPr lang="pt-PT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Divide os dados em </a:t>
            </a:r>
            <a:r>
              <a:rPr lang="pt-PT" b="1" dirty="0"/>
              <a:t>ramos</a:t>
            </a:r>
            <a:r>
              <a:rPr lang="pt-PT" dirty="0"/>
              <a:t> </a:t>
            </a:r>
            <a:r>
              <a:rPr lang="pt-PT" b="1" dirty="0"/>
              <a:t>com</a:t>
            </a:r>
            <a:r>
              <a:rPr lang="pt-PT" dirty="0"/>
              <a:t> </a:t>
            </a:r>
            <a:r>
              <a:rPr lang="pt-PT" b="1" dirty="0"/>
              <a:t>base</a:t>
            </a:r>
            <a:r>
              <a:rPr lang="pt-PT" dirty="0"/>
              <a:t> </a:t>
            </a:r>
            <a:r>
              <a:rPr lang="pt-PT" b="1" dirty="0"/>
              <a:t>em</a:t>
            </a:r>
            <a:r>
              <a:rPr lang="pt-PT" dirty="0"/>
              <a:t> </a:t>
            </a:r>
            <a:r>
              <a:rPr lang="pt-PT" b="1" dirty="0"/>
              <a:t>condições</a:t>
            </a:r>
            <a:r>
              <a:rPr lang="pt-PT" dirty="0"/>
              <a:t>, até chegar a uma </a:t>
            </a:r>
            <a:r>
              <a:rPr lang="pt-PT" b="1" dirty="0"/>
              <a:t>decisão</a:t>
            </a:r>
            <a:r>
              <a:rPr lang="pt-PT" dirty="0"/>
              <a:t> </a:t>
            </a:r>
            <a:r>
              <a:rPr lang="pt-PT" b="1" dirty="0"/>
              <a:t>final</a:t>
            </a:r>
            <a:r>
              <a:rPr lang="pt-PT" dirty="0"/>
              <a:t> (</a:t>
            </a:r>
            <a:r>
              <a:rPr lang="pt-PT" b="1" dirty="0"/>
              <a:t>classe</a:t>
            </a:r>
            <a:r>
              <a:rPr lang="pt-PT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Cada </a:t>
            </a:r>
            <a:r>
              <a:rPr lang="pt-PT" b="1" dirty="0"/>
              <a:t>nó</a:t>
            </a:r>
            <a:r>
              <a:rPr lang="pt-PT" dirty="0"/>
              <a:t> faz uma pergunta (</a:t>
            </a:r>
            <a:r>
              <a:rPr lang="pt-PT" dirty="0" err="1"/>
              <a:t>ex</a:t>
            </a:r>
            <a:r>
              <a:rPr lang="pt-PT" dirty="0"/>
              <a:t>: “a palavra ‘</a:t>
            </a:r>
            <a:r>
              <a:rPr lang="pt-PT" dirty="0" err="1"/>
              <a:t>bad</a:t>
            </a:r>
            <a:r>
              <a:rPr lang="pt-PT" dirty="0"/>
              <a:t>’ aparece?”), e os ramos são as respostas (Sim / Não).</a:t>
            </a:r>
          </a:p>
          <a:p>
            <a:pPr algn="ctr"/>
            <a:endParaRPr lang="pt-PT" b="1" dirty="0"/>
          </a:p>
          <a:p>
            <a:pPr algn="ctr"/>
            <a:r>
              <a:rPr lang="pt-PT" b="1" dirty="0"/>
              <a:t>Como funciona?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O modelo analisa os dados e escolhe </a:t>
            </a:r>
            <a:r>
              <a:rPr lang="pt-PT" b="1" dirty="0"/>
              <a:t>as</a:t>
            </a:r>
            <a:r>
              <a:rPr lang="pt-PT" dirty="0"/>
              <a:t> </a:t>
            </a:r>
            <a:r>
              <a:rPr lang="pt-PT" b="1" dirty="0"/>
              <a:t>melhores</a:t>
            </a:r>
            <a:r>
              <a:rPr lang="pt-PT" dirty="0"/>
              <a:t> </a:t>
            </a:r>
            <a:r>
              <a:rPr lang="pt-PT" b="1" dirty="0"/>
              <a:t>perguntas</a:t>
            </a:r>
            <a:r>
              <a:rPr lang="pt-PT" dirty="0"/>
              <a:t> para dividir os exemplos.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Vai construindo uma </a:t>
            </a:r>
            <a:r>
              <a:rPr lang="pt-PT" b="1" dirty="0"/>
              <a:t>árvore</a:t>
            </a:r>
            <a:r>
              <a:rPr lang="pt-PT" dirty="0"/>
              <a:t> onde cada divisão </a:t>
            </a:r>
            <a:r>
              <a:rPr lang="pt-PT" b="1" dirty="0"/>
              <a:t>aumenta</a:t>
            </a:r>
            <a:r>
              <a:rPr lang="pt-PT" dirty="0"/>
              <a:t> </a:t>
            </a:r>
            <a:r>
              <a:rPr lang="pt-PT" b="1" dirty="0"/>
              <a:t>a</a:t>
            </a:r>
            <a:r>
              <a:rPr lang="pt-PT" dirty="0"/>
              <a:t> </a:t>
            </a:r>
            <a:r>
              <a:rPr lang="pt-PT" b="1" dirty="0"/>
              <a:t>pureza</a:t>
            </a:r>
            <a:r>
              <a:rPr lang="pt-PT" dirty="0"/>
              <a:t> dos grupos (</a:t>
            </a:r>
            <a:r>
              <a:rPr lang="pt-PT" dirty="0" err="1"/>
              <a:t>ex</a:t>
            </a:r>
            <a:r>
              <a:rPr lang="pt-PT" dirty="0"/>
              <a:t>: separa sentimentos positivos dos negativos).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A classificação final é dada pela </a:t>
            </a:r>
            <a:r>
              <a:rPr lang="pt-PT" b="1" dirty="0"/>
              <a:t>folha</a:t>
            </a:r>
            <a:r>
              <a:rPr lang="pt-PT" dirty="0"/>
              <a:t> (</a:t>
            </a:r>
            <a:r>
              <a:rPr lang="pt-PT" b="1" dirty="0"/>
              <a:t>nó</a:t>
            </a:r>
            <a:r>
              <a:rPr lang="pt-PT" dirty="0"/>
              <a:t> </a:t>
            </a:r>
            <a:r>
              <a:rPr lang="pt-PT" b="1" dirty="0"/>
              <a:t>final</a:t>
            </a:r>
            <a:r>
              <a:rPr lang="pt-PT" dirty="0"/>
              <a:t>) onde a entrada vai parar.</a:t>
            </a:r>
          </a:p>
        </p:txBody>
      </p:sp>
      <p:pic>
        <p:nvPicPr>
          <p:cNvPr id="16386" name="Picture 2" descr="Mastering XGBoost: A Beginner's Guide to Boosting Classification  Performance | by Jyoti Dabass, Ph.D. | Python in Plain English">
            <a:extLst>
              <a:ext uri="{FF2B5EF4-FFF2-40B4-BE49-F238E27FC236}">
                <a16:creationId xmlns:a16="http://schemas.microsoft.com/office/drawing/2014/main" id="{C876605A-4002-D057-B351-B2DE152B6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762" y="4131394"/>
            <a:ext cx="2494474" cy="95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00A306A-189E-7D08-BC1D-9BC48804DDE7}"/>
              </a:ext>
            </a:extLst>
          </p:cNvPr>
          <p:cNvCxnSpPr>
            <a:cxnSpLocks/>
          </p:cNvCxnSpPr>
          <p:nvPr/>
        </p:nvCxnSpPr>
        <p:spPr>
          <a:xfrm flipV="1">
            <a:off x="4572000" y="887268"/>
            <a:ext cx="0" cy="3060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394" name="Picture 10" descr="Guide to Random Forest Classification and Regression Algorithms">
            <a:extLst>
              <a:ext uri="{FF2B5EF4-FFF2-40B4-BE49-F238E27FC236}">
                <a16:creationId xmlns:a16="http://schemas.microsoft.com/office/drawing/2014/main" id="{3E4FBBE0-8F80-16E7-89C3-74B3BA9FF1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" t="3127" r="1757" b="3129"/>
          <a:stretch/>
        </p:blipFill>
        <p:spPr bwMode="auto">
          <a:xfrm>
            <a:off x="354125" y="1118926"/>
            <a:ext cx="3699475" cy="2157435"/>
          </a:xfrm>
          <a:prstGeom prst="roundRect">
            <a:avLst>
              <a:gd name="adj" fmla="val 13433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diagram of a tree&#10;&#10;Description automatically generated">
            <a:extLst>
              <a:ext uri="{FF2B5EF4-FFF2-40B4-BE49-F238E27FC236}">
                <a16:creationId xmlns:a16="http://schemas.microsoft.com/office/drawing/2014/main" id="{E1F10B95-E1B5-DC4F-4D53-842645372DC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434" r="3931"/>
          <a:stretch/>
        </p:blipFill>
        <p:spPr>
          <a:xfrm>
            <a:off x="4981289" y="1118926"/>
            <a:ext cx="3668065" cy="2046106"/>
          </a:xfrm>
          <a:prstGeom prst="roundRect">
            <a:avLst>
              <a:gd name="adj" fmla="val 13572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Google Shape;1317;p72">
            <a:extLst>
              <a:ext uri="{FF2B5EF4-FFF2-40B4-BE49-F238E27FC236}">
                <a16:creationId xmlns:a16="http://schemas.microsoft.com/office/drawing/2014/main" id="{BA105399-EFB9-3AA3-EAA5-1623DEBFE92B}"/>
              </a:ext>
            </a:extLst>
          </p:cNvPr>
          <p:cNvSpPr txBox="1">
            <a:spLocks/>
          </p:cNvSpPr>
          <p:nvPr/>
        </p:nvSpPr>
        <p:spPr>
          <a:xfrm>
            <a:off x="1071110" y="739945"/>
            <a:ext cx="2265506" cy="29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52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pPr algn="ctr"/>
            <a:r>
              <a:rPr lang="pt-PT" sz="2000" b="1" dirty="0" err="1">
                <a:latin typeface="Livvic" pitchFamily="2" charset="0"/>
              </a:rPr>
              <a:t>Random</a:t>
            </a:r>
            <a:r>
              <a:rPr lang="pt-PT" sz="2000" b="1" dirty="0">
                <a:latin typeface="Livvic" pitchFamily="2" charset="0"/>
              </a:rPr>
              <a:t> </a:t>
            </a:r>
            <a:r>
              <a:rPr lang="pt-PT" sz="2000" b="1" dirty="0" err="1">
                <a:latin typeface="Livvic" pitchFamily="2" charset="0"/>
              </a:rPr>
              <a:t>Forest</a:t>
            </a:r>
            <a:endParaRPr lang="pt-PT" sz="2000" b="1" dirty="0">
              <a:latin typeface="Livvic" pitchFamily="2" charset="0"/>
            </a:endParaRPr>
          </a:p>
        </p:txBody>
      </p:sp>
      <p:sp>
        <p:nvSpPr>
          <p:cNvPr id="13" name="Google Shape;1317;p72">
            <a:extLst>
              <a:ext uri="{FF2B5EF4-FFF2-40B4-BE49-F238E27FC236}">
                <a16:creationId xmlns:a16="http://schemas.microsoft.com/office/drawing/2014/main" id="{B22D99D7-3A10-07CF-8A5B-3AD81C0F2B4D}"/>
              </a:ext>
            </a:extLst>
          </p:cNvPr>
          <p:cNvSpPr txBox="1">
            <a:spLocks/>
          </p:cNvSpPr>
          <p:nvPr/>
        </p:nvSpPr>
        <p:spPr>
          <a:xfrm>
            <a:off x="5687318" y="739945"/>
            <a:ext cx="2265506" cy="29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52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pPr algn="ctr"/>
            <a:r>
              <a:rPr lang="pt-PT" sz="2000" b="1" dirty="0" err="1">
                <a:latin typeface="Livvic" pitchFamily="2" charset="0"/>
              </a:rPr>
              <a:t>XGBoost</a:t>
            </a:r>
            <a:endParaRPr lang="pt-PT" sz="2000" b="1" dirty="0">
              <a:latin typeface="Livvic" pitchFamily="2" charset="0"/>
            </a:endParaRPr>
          </a:p>
        </p:txBody>
      </p:sp>
      <p:sp>
        <p:nvSpPr>
          <p:cNvPr id="14" name="Google Shape;1317;p72">
            <a:extLst>
              <a:ext uri="{FF2B5EF4-FFF2-40B4-BE49-F238E27FC236}">
                <a16:creationId xmlns:a16="http://schemas.microsoft.com/office/drawing/2014/main" id="{2F0A241F-649D-4431-F7C5-3EBB5DC67CDB}"/>
              </a:ext>
            </a:extLst>
          </p:cNvPr>
          <p:cNvSpPr txBox="1">
            <a:spLocks/>
          </p:cNvSpPr>
          <p:nvPr/>
        </p:nvSpPr>
        <p:spPr>
          <a:xfrm>
            <a:off x="94926" y="3366536"/>
            <a:ext cx="4217872" cy="64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52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pPr algn="ctr"/>
            <a:r>
              <a:rPr lang="pt-PT" sz="1050" dirty="0">
                <a:latin typeface="Livvic" pitchFamily="2" charset="0"/>
              </a:rPr>
              <a:t>Combina </a:t>
            </a:r>
            <a:r>
              <a:rPr lang="pt-PT" sz="1050" b="1" dirty="0">
                <a:latin typeface="Livvic" pitchFamily="2" charset="0"/>
              </a:rPr>
              <a:t>muitas árvores de decisão independentes</a:t>
            </a:r>
            <a:r>
              <a:rPr lang="pt-PT" sz="1050" dirty="0">
                <a:latin typeface="Livvic" pitchFamily="2" charset="0"/>
              </a:rPr>
              <a:t>, cada uma treinada com subconjuntos aleatórios dos dados e das </a:t>
            </a:r>
            <a:r>
              <a:rPr lang="pt-PT" sz="1050" dirty="0" err="1">
                <a:latin typeface="Livvic" pitchFamily="2" charset="0"/>
              </a:rPr>
              <a:t>features</a:t>
            </a:r>
            <a:r>
              <a:rPr lang="pt-PT" sz="1050" dirty="0">
                <a:latin typeface="Livvic" pitchFamily="2" charset="0"/>
              </a:rPr>
              <a:t>, e toma a decisão final por </a:t>
            </a:r>
            <a:r>
              <a:rPr lang="pt-PT" sz="1050" b="1" dirty="0">
                <a:latin typeface="Livvic" pitchFamily="2" charset="0"/>
              </a:rPr>
              <a:t>votação</a:t>
            </a:r>
            <a:r>
              <a:rPr lang="pt-PT" sz="1050" dirty="0">
                <a:latin typeface="Livvic" pitchFamily="2" charset="0"/>
              </a:rPr>
              <a:t> (classificação) ou </a:t>
            </a:r>
            <a:r>
              <a:rPr lang="pt-PT" sz="1050" b="1" dirty="0">
                <a:latin typeface="Livvic" pitchFamily="2" charset="0"/>
              </a:rPr>
              <a:t>média</a:t>
            </a:r>
            <a:r>
              <a:rPr lang="pt-PT" sz="1050" dirty="0">
                <a:latin typeface="Livvic" pitchFamily="2" charset="0"/>
              </a:rPr>
              <a:t> (regressão), aumentando a robustez e reduzindo o </a:t>
            </a:r>
            <a:r>
              <a:rPr lang="pt-PT" sz="1050" dirty="0" err="1">
                <a:latin typeface="Livvic" pitchFamily="2" charset="0"/>
              </a:rPr>
              <a:t>sobreajuste</a:t>
            </a:r>
            <a:r>
              <a:rPr lang="pt-PT" sz="1050" dirty="0">
                <a:latin typeface="Livvic" pitchFamily="2" charset="0"/>
              </a:rPr>
              <a:t>.</a:t>
            </a:r>
          </a:p>
        </p:txBody>
      </p:sp>
      <p:sp>
        <p:nvSpPr>
          <p:cNvPr id="17" name="Google Shape;1317;p72">
            <a:extLst>
              <a:ext uri="{FF2B5EF4-FFF2-40B4-BE49-F238E27FC236}">
                <a16:creationId xmlns:a16="http://schemas.microsoft.com/office/drawing/2014/main" id="{8843E13C-1922-31DB-55B6-CE764BFF8D42}"/>
              </a:ext>
            </a:extLst>
          </p:cNvPr>
          <p:cNvSpPr txBox="1">
            <a:spLocks/>
          </p:cNvSpPr>
          <p:nvPr/>
        </p:nvSpPr>
        <p:spPr>
          <a:xfrm>
            <a:off x="4711134" y="3276361"/>
            <a:ext cx="4217872" cy="64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52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pPr algn="ctr"/>
            <a:r>
              <a:rPr lang="pt-PT" sz="1050" dirty="0">
                <a:latin typeface="Livvic" pitchFamily="2" charset="0"/>
              </a:rPr>
              <a:t>Constrói as árvores de forma </a:t>
            </a:r>
            <a:r>
              <a:rPr lang="pt-PT" sz="1050" b="1" dirty="0">
                <a:latin typeface="Livvic" pitchFamily="2" charset="0"/>
              </a:rPr>
              <a:t>sequencial</a:t>
            </a:r>
            <a:r>
              <a:rPr lang="pt-PT" sz="1050" dirty="0">
                <a:latin typeface="Livvic" pitchFamily="2" charset="0"/>
              </a:rPr>
              <a:t>, onde cada nova árvore aprende com os </a:t>
            </a:r>
            <a:r>
              <a:rPr lang="pt-PT" sz="1050" b="1" dirty="0">
                <a:latin typeface="Livvic" pitchFamily="2" charset="0"/>
              </a:rPr>
              <a:t>erros</a:t>
            </a:r>
            <a:r>
              <a:rPr lang="pt-PT" sz="1050" dirty="0">
                <a:latin typeface="Livvic" pitchFamily="2" charset="0"/>
              </a:rPr>
              <a:t> </a:t>
            </a:r>
            <a:r>
              <a:rPr lang="pt-PT" sz="1050" b="1" dirty="0">
                <a:latin typeface="Livvic" pitchFamily="2" charset="0"/>
              </a:rPr>
              <a:t>da</a:t>
            </a:r>
            <a:r>
              <a:rPr lang="pt-PT" sz="1050" dirty="0">
                <a:latin typeface="Livvic" pitchFamily="2" charset="0"/>
              </a:rPr>
              <a:t> </a:t>
            </a:r>
            <a:r>
              <a:rPr lang="pt-PT" sz="1050" b="1" dirty="0">
                <a:latin typeface="Livvic" pitchFamily="2" charset="0"/>
              </a:rPr>
              <a:t>anterior</a:t>
            </a:r>
            <a:r>
              <a:rPr lang="pt-PT" sz="1050" dirty="0">
                <a:latin typeface="Livvic" pitchFamily="2" charset="0"/>
              </a:rPr>
              <a:t> (técnica chamada </a:t>
            </a:r>
            <a:r>
              <a:rPr lang="pt-PT" sz="1050" b="1" dirty="0" err="1">
                <a:latin typeface="Livvic" pitchFamily="2" charset="0"/>
              </a:rPr>
              <a:t>boosting</a:t>
            </a:r>
            <a:r>
              <a:rPr lang="pt-PT" sz="1050" dirty="0">
                <a:latin typeface="Livvic" pitchFamily="2" charset="0"/>
              </a:rPr>
              <a:t>), otimizando o desempenho global com foco em </a:t>
            </a:r>
            <a:r>
              <a:rPr lang="pt-PT" sz="1050" b="1" dirty="0">
                <a:latin typeface="Livvic" pitchFamily="2" charset="0"/>
              </a:rPr>
              <a:t>minimizar</a:t>
            </a:r>
            <a:r>
              <a:rPr lang="pt-PT" sz="1050" dirty="0">
                <a:latin typeface="Livvic" pitchFamily="2" charset="0"/>
              </a:rPr>
              <a:t> </a:t>
            </a:r>
            <a:r>
              <a:rPr lang="pt-PT" sz="1050" b="1" dirty="0">
                <a:latin typeface="Livvic" pitchFamily="2" charset="0"/>
              </a:rPr>
              <a:t>o</a:t>
            </a:r>
            <a:r>
              <a:rPr lang="pt-PT" sz="1050" dirty="0">
                <a:latin typeface="Livvic" pitchFamily="2" charset="0"/>
              </a:rPr>
              <a:t> </a:t>
            </a:r>
            <a:r>
              <a:rPr lang="pt-PT" sz="1050" b="1" dirty="0">
                <a:latin typeface="Livvic" pitchFamily="2" charset="0"/>
              </a:rPr>
              <a:t>erro</a:t>
            </a:r>
            <a:r>
              <a:rPr lang="pt-PT" sz="1050" dirty="0">
                <a:latin typeface="Livvic" pitchFamily="2" charset="0"/>
              </a:rPr>
              <a:t> de forma eficiente e regularizada.</a:t>
            </a:r>
          </a:p>
        </p:txBody>
      </p:sp>
    </p:spTree>
    <p:extLst>
      <p:ext uri="{BB962C8B-B14F-4D97-AF65-F5344CB8AC3E}">
        <p14:creationId xmlns:p14="http://schemas.microsoft.com/office/powerpoint/2010/main" val="39519901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60669-0F8D-1B30-5C07-BF569F87F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17;p72">
            <a:extLst>
              <a:ext uri="{FF2B5EF4-FFF2-40B4-BE49-F238E27FC236}">
                <a16:creationId xmlns:a16="http://schemas.microsoft.com/office/drawing/2014/main" id="{FE811BE4-2406-11FD-AC31-878F830606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7933" y="91520"/>
            <a:ext cx="8268133" cy="648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Redes Neuronais Artificiais</a:t>
            </a:r>
            <a:endParaRPr sz="4400" dirty="0"/>
          </a:p>
        </p:txBody>
      </p:sp>
      <p:pic>
        <p:nvPicPr>
          <p:cNvPr id="16386" name="Picture 2" descr="Mastering XGBoost: A Beginner's Guide to Boosting Classification  Performance | by Jyoti Dabass, Ph.D. | Python in Plain English">
            <a:extLst>
              <a:ext uri="{FF2B5EF4-FFF2-40B4-BE49-F238E27FC236}">
                <a16:creationId xmlns:a16="http://schemas.microsoft.com/office/drawing/2014/main" id="{CA862C38-5857-97FE-C9FB-AE92D0834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141" y="4131394"/>
            <a:ext cx="2494474" cy="95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727A4A9-45A4-7B70-A8DB-5B389A22BD44}"/>
              </a:ext>
            </a:extLst>
          </p:cNvPr>
          <p:cNvCxnSpPr>
            <a:cxnSpLocks/>
          </p:cNvCxnSpPr>
          <p:nvPr/>
        </p:nvCxnSpPr>
        <p:spPr>
          <a:xfrm flipV="1">
            <a:off x="14093379" y="887268"/>
            <a:ext cx="0" cy="3060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394" name="Picture 10" descr="Guide to Random Forest Classification and Regression Algorithms">
            <a:extLst>
              <a:ext uri="{FF2B5EF4-FFF2-40B4-BE49-F238E27FC236}">
                <a16:creationId xmlns:a16="http://schemas.microsoft.com/office/drawing/2014/main" id="{EE787A53-A896-34CD-5E7E-D84F39F1E0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" t="3127" r="1757" b="3129"/>
          <a:stretch/>
        </p:blipFill>
        <p:spPr bwMode="auto">
          <a:xfrm>
            <a:off x="9875504" y="1118926"/>
            <a:ext cx="3699475" cy="2157435"/>
          </a:xfrm>
          <a:prstGeom prst="roundRect">
            <a:avLst>
              <a:gd name="adj" fmla="val 13433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diagram of a tree&#10;&#10;Description automatically generated">
            <a:extLst>
              <a:ext uri="{FF2B5EF4-FFF2-40B4-BE49-F238E27FC236}">
                <a16:creationId xmlns:a16="http://schemas.microsoft.com/office/drawing/2014/main" id="{298DEE40-CDDE-B457-8646-3FC0507742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434" r="3931"/>
          <a:stretch/>
        </p:blipFill>
        <p:spPr>
          <a:xfrm>
            <a:off x="14502668" y="1118926"/>
            <a:ext cx="3668065" cy="2046106"/>
          </a:xfrm>
          <a:prstGeom prst="roundRect">
            <a:avLst>
              <a:gd name="adj" fmla="val 13572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Google Shape;1317;p72">
            <a:extLst>
              <a:ext uri="{FF2B5EF4-FFF2-40B4-BE49-F238E27FC236}">
                <a16:creationId xmlns:a16="http://schemas.microsoft.com/office/drawing/2014/main" id="{D429AE08-BDAD-DAD4-B931-9C9AC8B9330C}"/>
              </a:ext>
            </a:extLst>
          </p:cNvPr>
          <p:cNvSpPr txBox="1">
            <a:spLocks/>
          </p:cNvSpPr>
          <p:nvPr/>
        </p:nvSpPr>
        <p:spPr>
          <a:xfrm>
            <a:off x="10592489" y="739945"/>
            <a:ext cx="2265506" cy="29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52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pPr algn="ctr"/>
            <a:r>
              <a:rPr lang="pt-PT" sz="2000" b="1" dirty="0" err="1">
                <a:latin typeface="Livvic" pitchFamily="2" charset="0"/>
              </a:rPr>
              <a:t>Random</a:t>
            </a:r>
            <a:r>
              <a:rPr lang="pt-PT" sz="2000" b="1" dirty="0">
                <a:latin typeface="Livvic" pitchFamily="2" charset="0"/>
              </a:rPr>
              <a:t> </a:t>
            </a:r>
            <a:r>
              <a:rPr lang="pt-PT" sz="2000" b="1" dirty="0" err="1">
                <a:latin typeface="Livvic" pitchFamily="2" charset="0"/>
              </a:rPr>
              <a:t>Forest</a:t>
            </a:r>
            <a:endParaRPr lang="pt-PT" sz="2000" b="1" dirty="0">
              <a:latin typeface="Livvic" pitchFamily="2" charset="0"/>
            </a:endParaRPr>
          </a:p>
        </p:txBody>
      </p:sp>
      <p:sp>
        <p:nvSpPr>
          <p:cNvPr id="13" name="Google Shape;1317;p72">
            <a:extLst>
              <a:ext uri="{FF2B5EF4-FFF2-40B4-BE49-F238E27FC236}">
                <a16:creationId xmlns:a16="http://schemas.microsoft.com/office/drawing/2014/main" id="{9E622C89-C72D-EE5F-10B8-8646E2252165}"/>
              </a:ext>
            </a:extLst>
          </p:cNvPr>
          <p:cNvSpPr txBox="1">
            <a:spLocks/>
          </p:cNvSpPr>
          <p:nvPr/>
        </p:nvSpPr>
        <p:spPr>
          <a:xfrm>
            <a:off x="15208697" y="739945"/>
            <a:ext cx="2265506" cy="29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52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pPr algn="ctr"/>
            <a:r>
              <a:rPr lang="pt-PT" sz="2000" b="1" dirty="0" err="1">
                <a:latin typeface="Livvic" pitchFamily="2" charset="0"/>
              </a:rPr>
              <a:t>XGBoost</a:t>
            </a:r>
            <a:endParaRPr lang="pt-PT" sz="2000" b="1" dirty="0">
              <a:latin typeface="Livvic" pitchFamily="2" charset="0"/>
            </a:endParaRPr>
          </a:p>
        </p:txBody>
      </p:sp>
      <p:sp>
        <p:nvSpPr>
          <p:cNvPr id="14" name="Google Shape;1317;p72">
            <a:extLst>
              <a:ext uri="{FF2B5EF4-FFF2-40B4-BE49-F238E27FC236}">
                <a16:creationId xmlns:a16="http://schemas.microsoft.com/office/drawing/2014/main" id="{5CEF3C10-82CF-9522-6DB7-8FC8E5DF4411}"/>
              </a:ext>
            </a:extLst>
          </p:cNvPr>
          <p:cNvSpPr txBox="1">
            <a:spLocks/>
          </p:cNvSpPr>
          <p:nvPr/>
        </p:nvSpPr>
        <p:spPr>
          <a:xfrm>
            <a:off x="9616305" y="3366536"/>
            <a:ext cx="4217872" cy="64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52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pPr algn="ctr"/>
            <a:r>
              <a:rPr lang="pt-PT" sz="1050" dirty="0">
                <a:latin typeface="Livvic" pitchFamily="2" charset="0"/>
              </a:rPr>
              <a:t>Combina </a:t>
            </a:r>
            <a:r>
              <a:rPr lang="pt-PT" sz="1050" b="1" dirty="0">
                <a:latin typeface="Livvic" pitchFamily="2" charset="0"/>
              </a:rPr>
              <a:t>muitas árvores de decisão independentes</a:t>
            </a:r>
            <a:r>
              <a:rPr lang="pt-PT" sz="1050" dirty="0">
                <a:latin typeface="Livvic" pitchFamily="2" charset="0"/>
              </a:rPr>
              <a:t>, cada uma treinada com subconjuntos aleatórios dos dados e das </a:t>
            </a:r>
            <a:r>
              <a:rPr lang="pt-PT" sz="1050" dirty="0" err="1">
                <a:latin typeface="Livvic" pitchFamily="2" charset="0"/>
              </a:rPr>
              <a:t>features</a:t>
            </a:r>
            <a:r>
              <a:rPr lang="pt-PT" sz="1050" dirty="0">
                <a:latin typeface="Livvic" pitchFamily="2" charset="0"/>
              </a:rPr>
              <a:t>, e toma a decisão final por </a:t>
            </a:r>
            <a:r>
              <a:rPr lang="pt-PT" sz="1050" b="1" dirty="0">
                <a:latin typeface="Livvic" pitchFamily="2" charset="0"/>
              </a:rPr>
              <a:t>votação</a:t>
            </a:r>
            <a:r>
              <a:rPr lang="pt-PT" sz="1050" dirty="0">
                <a:latin typeface="Livvic" pitchFamily="2" charset="0"/>
              </a:rPr>
              <a:t> (classificação) ou </a:t>
            </a:r>
            <a:r>
              <a:rPr lang="pt-PT" sz="1050" b="1" dirty="0">
                <a:latin typeface="Livvic" pitchFamily="2" charset="0"/>
              </a:rPr>
              <a:t>média</a:t>
            </a:r>
            <a:r>
              <a:rPr lang="pt-PT" sz="1050" dirty="0">
                <a:latin typeface="Livvic" pitchFamily="2" charset="0"/>
              </a:rPr>
              <a:t> (regressão), aumentando a robustez e reduzindo o </a:t>
            </a:r>
            <a:r>
              <a:rPr lang="pt-PT" sz="1050" dirty="0" err="1">
                <a:latin typeface="Livvic" pitchFamily="2" charset="0"/>
              </a:rPr>
              <a:t>sobreajuste</a:t>
            </a:r>
            <a:r>
              <a:rPr lang="pt-PT" sz="1050" dirty="0">
                <a:latin typeface="Livvic" pitchFamily="2" charset="0"/>
              </a:rPr>
              <a:t>.</a:t>
            </a:r>
          </a:p>
        </p:txBody>
      </p:sp>
      <p:sp>
        <p:nvSpPr>
          <p:cNvPr id="17" name="Google Shape;1317;p72">
            <a:extLst>
              <a:ext uri="{FF2B5EF4-FFF2-40B4-BE49-F238E27FC236}">
                <a16:creationId xmlns:a16="http://schemas.microsoft.com/office/drawing/2014/main" id="{9909016B-5241-F513-DA53-383DD630E7F1}"/>
              </a:ext>
            </a:extLst>
          </p:cNvPr>
          <p:cNvSpPr txBox="1">
            <a:spLocks/>
          </p:cNvSpPr>
          <p:nvPr/>
        </p:nvSpPr>
        <p:spPr>
          <a:xfrm>
            <a:off x="14232513" y="3276361"/>
            <a:ext cx="4217872" cy="64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52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pPr algn="ctr"/>
            <a:r>
              <a:rPr lang="pt-PT" sz="1050" dirty="0">
                <a:latin typeface="Livvic" pitchFamily="2" charset="0"/>
              </a:rPr>
              <a:t>Constrói as árvores de forma </a:t>
            </a:r>
            <a:r>
              <a:rPr lang="pt-PT" sz="1050" b="1" dirty="0">
                <a:latin typeface="Livvic" pitchFamily="2" charset="0"/>
              </a:rPr>
              <a:t>sequencial</a:t>
            </a:r>
            <a:r>
              <a:rPr lang="pt-PT" sz="1050" dirty="0">
                <a:latin typeface="Livvic" pitchFamily="2" charset="0"/>
              </a:rPr>
              <a:t>, onde cada nova árvore aprende com os </a:t>
            </a:r>
            <a:r>
              <a:rPr lang="pt-PT" sz="1050" b="1" dirty="0">
                <a:latin typeface="Livvic" pitchFamily="2" charset="0"/>
              </a:rPr>
              <a:t>erros</a:t>
            </a:r>
            <a:r>
              <a:rPr lang="pt-PT" sz="1050" dirty="0">
                <a:latin typeface="Livvic" pitchFamily="2" charset="0"/>
              </a:rPr>
              <a:t> </a:t>
            </a:r>
            <a:r>
              <a:rPr lang="pt-PT" sz="1050" b="1" dirty="0">
                <a:latin typeface="Livvic" pitchFamily="2" charset="0"/>
              </a:rPr>
              <a:t>da</a:t>
            </a:r>
            <a:r>
              <a:rPr lang="pt-PT" sz="1050" dirty="0">
                <a:latin typeface="Livvic" pitchFamily="2" charset="0"/>
              </a:rPr>
              <a:t> </a:t>
            </a:r>
            <a:r>
              <a:rPr lang="pt-PT" sz="1050" b="1" dirty="0">
                <a:latin typeface="Livvic" pitchFamily="2" charset="0"/>
              </a:rPr>
              <a:t>anterior</a:t>
            </a:r>
            <a:r>
              <a:rPr lang="pt-PT" sz="1050" dirty="0">
                <a:latin typeface="Livvic" pitchFamily="2" charset="0"/>
              </a:rPr>
              <a:t> (técnica chamada </a:t>
            </a:r>
            <a:r>
              <a:rPr lang="pt-PT" sz="1050" b="1" dirty="0" err="1">
                <a:latin typeface="Livvic" pitchFamily="2" charset="0"/>
              </a:rPr>
              <a:t>boosting</a:t>
            </a:r>
            <a:r>
              <a:rPr lang="pt-PT" sz="1050" dirty="0">
                <a:latin typeface="Livvic" pitchFamily="2" charset="0"/>
              </a:rPr>
              <a:t>), otimizando o desempenho global com foco em </a:t>
            </a:r>
            <a:r>
              <a:rPr lang="pt-PT" sz="1050" b="1" dirty="0">
                <a:latin typeface="Livvic" pitchFamily="2" charset="0"/>
              </a:rPr>
              <a:t>minimizar</a:t>
            </a:r>
            <a:r>
              <a:rPr lang="pt-PT" sz="1050" dirty="0">
                <a:latin typeface="Livvic" pitchFamily="2" charset="0"/>
              </a:rPr>
              <a:t> </a:t>
            </a:r>
            <a:r>
              <a:rPr lang="pt-PT" sz="1050" b="1" dirty="0">
                <a:latin typeface="Livvic" pitchFamily="2" charset="0"/>
              </a:rPr>
              <a:t>o</a:t>
            </a:r>
            <a:r>
              <a:rPr lang="pt-PT" sz="1050" dirty="0">
                <a:latin typeface="Livvic" pitchFamily="2" charset="0"/>
              </a:rPr>
              <a:t> </a:t>
            </a:r>
            <a:r>
              <a:rPr lang="pt-PT" sz="1050" b="1" dirty="0">
                <a:latin typeface="Livvic" pitchFamily="2" charset="0"/>
              </a:rPr>
              <a:t>erro</a:t>
            </a:r>
            <a:r>
              <a:rPr lang="pt-PT" sz="1050" dirty="0">
                <a:latin typeface="Livvic" pitchFamily="2" charset="0"/>
              </a:rPr>
              <a:t> de forma eficiente e regularizada.</a:t>
            </a:r>
          </a:p>
        </p:txBody>
      </p:sp>
      <p:pic>
        <p:nvPicPr>
          <p:cNvPr id="17412" name="Picture 4" descr="Fundamentos de Redes Neurais - Laboratório iMobilis">
            <a:extLst>
              <a:ext uri="{FF2B5EF4-FFF2-40B4-BE49-F238E27FC236}">
                <a16:creationId xmlns:a16="http://schemas.microsoft.com/office/drawing/2014/main" id="{545705E3-AB9A-A949-195C-6F2FF3F41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58" y="1451688"/>
            <a:ext cx="3548589" cy="192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01B938-4FB3-DBB2-07C4-7856576E142E}"/>
              </a:ext>
            </a:extLst>
          </p:cNvPr>
          <p:cNvSpPr txBox="1"/>
          <p:nvPr/>
        </p:nvSpPr>
        <p:spPr>
          <a:xfrm>
            <a:off x="2017894" y="739945"/>
            <a:ext cx="510821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1300" dirty="0">
                <a:latin typeface="Livvic" pitchFamily="2" charset="0"/>
              </a:rPr>
              <a:t>Modelos inspirados no cérebro humano, compostos por “neurónios artificiais” organizados em camadas.</a:t>
            </a:r>
            <a:endParaRPr lang="en-US" sz="1300" dirty="0">
              <a:latin typeface="Livvic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087DD2-6AEF-2835-9C7E-441F175FC91B}"/>
              </a:ext>
            </a:extLst>
          </p:cNvPr>
          <p:cNvSpPr txBox="1"/>
          <p:nvPr/>
        </p:nvSpPr>
        <p:spPr>
          <a:xfrm>
            <a:off x="205827" y="3698129"/>
            <a:ext cx="903271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b="1" dirty="0">
                <a:latin typeface="Livvic" pitchFamily="2" charset="0"/>
              </a:rPr>
              <a:t>Como funcionam?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Livvic" pitchFamily="2" charset="0"/>
              </a:rPr>
              <a:t>Cada neurónio recebe números (inputs), aplica uma operação matemática e transmite o resultado.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Livvic" pitchFamily="2" charset="0"/>
              </a:rPr>
              <a:t>Ligam-se em camadas: </a:t>
            </a:r>
            <a:r>
              <a:rPr lang="pt-PT" b="1" dirty="0">
                <a:latin typeface="Livvic" pitchFamily="2" charset="0"/>
              </a:rPr>
              <a:t>entrada → ocultas → saída</a:t>
            </a:r>
            <a:r>
              <a:rPr lang="pt-PT" dirty="0">
                <a:latin typeface="Livvic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Livvic" pitchFamily="2" charset="0"/>
              </a:rPr>
              <a:t>Aprendem ajustando os pesos das ligações com base nos erros cometidos (através de um processo chamado </a:t>
            </a:r>
            <a:r>
              <a:rPr lang="pt-PT" b="1" dirty="0" err="1">
                <a:latin typeface="Livvic" pitchFamily="2" charset="0"/>
              </a:rPr>
              <a:t>backpropagation</a:t>
            </a:r>
            <a:r>
              <a:rPr lang="pt-PT" dirty="0">
                <a:latin typeface="Livvic" pitchFamily="2" charset="0"/>
              </a:rPr>
              <a:t>).</a:t>
            </a:r>
          </a:p>
        </p:txBody>
      </p:sp>
      <p:pic>
        <p:nvPicPr>
          <p:cNvPr id="17416" name="Picture 8" descr="Activation Functions in Neural Network – Study Machine Learning">
            <a:extLst>
              <a:ext uri="{FF2B5EF4-FFF2-40B4-BE49-F238E27FC236}">
                <a16:creationId xmlns:a16="http://schemas.microsoft.com/office/drawing/2014/main" id="{72EF15F2-7FB2-F424-A98E-3CC50A53A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509" y="1567777"/>
            <a:ext cx="4717884" cy="1689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7800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5CD48-7877-F703-DCE4-993DE2B9A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17;p72">
            <a:extLst>
              <a:ext uri="{FF2B5EF4-FFF2-40B4-BE49-F238E27FC236}">
                <a16:creationId xmlns:a16="http://schemas.microsoft.com/office/drawing/2014/main" id="{8AF75465-30CD-15F3-D72D-359E310ED5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7933" y="91520"/>
            <a:ext cx="8268133" cy="648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Redes Neuronais Artificiais - GRU</a:t>
            </a:r>
            <a:endParaRPr sz="4400" dirty="0"/>
          </a:p>
        </p:txBody>
      </p:sp>
      <p:pic>
        <p:nvPicPr>
          <p:cNvPr id="17412" name="Picture 4" descr="Fundamentos de Redes Neurais - Laboratório iMobilis">
            <a:extLst>
              <a:ext uri="{FF2B5EF4-FFF2-40B4-BE49-F238E27FC236}">
                <a16:creationId xmlns:a16="http://schemas.microsoft.com/office/drawing/2014/main" id="{B8E5F579-7162-6054-29AF-43A01E333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58" y="6607888"/>
            <a:ext cx="3548589" cy="192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CA1871-D8DF-D954-BE56-9F42551EEA3B}"/>
              </a:ext>
            </a:extLst>
          </p:cNvPr>
          <p:cNvSpPr txBox="1"/>
          <p:nvPr/>
        </p:nvSpPr>
        <p:spPr>
          <a:xfrm>
            <a:off x="2017894" y="5896145"/>
            <a:ext cx="510821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1300" dirty="0">
                <a:latin typeface="Livvic" pitchFamily="2" charset="0"/>
              </a:rPr>
              <a:t>Modelos inspirados no cérebro humano, compostos por “neurónios artificiais” organizados em camadas.</a:t>
            </a:r>
            <a:endParaRPr lang="en-US" sz="1300" dirty="0">
              <a:latin typeface="Livvic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F0F738-6B1F-E0C0-D367-940D7A9E531E}"/>
              </a:ext>
            </a:extLst>
          </p:cNvPr>
          <p:cNvSpPr txBox="1"/>
          <p:nvPr/>
        </p:nvSpPr>
        <p:spPr>
          <a:xfrm>
            <a:off x="205827" y="8854329"/>
            <a:ext cx="903271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b="1" dirty="0">
                <a:latin typeface="Livvic" pitchFamily="2" charset="0"/>
              </a:rPr>
              <a:t>Como funcionam?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Livvic" pitchFamily="2" charset="0"/>
              </a:rPr>
              <a:t>Cada neurónio recebe números (inputs), aplica uma operação matemática e transmite o resultado.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Livvic" pitchFamily="2" charset="0"/>
              </a:rPr>
              <a:t>Ligam-se em camadas: </a:t>
            </a:r>
            <a:r>
              <a:rPr lang="pt-PT" b="1" dirty="0">
                <a:latin typeface="Livvic" pitchFamily="2" charset="0"/>
              </a:rPr>
              <a:t>entrada → ocultas → saída</a:t>
            </a:r>
            <a:r>
              <a:rPr lang="pt-PT" dirty="0">
                <a:latin typeface="Livvic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Livvic" pitchFamily="2" charset="0"/>
              </a:rPr>
              <a:t>Aprendem ajustando os pesos das ligações com base nos erros cometidos (através de um processo chamado </a:t>
            </a:r>
            <a:r>
              <a:rPr lang="pt-PT" b="1" dirty="0" err="1">
                <a:latin typeface="Livvic" pitchFamily="2" charset="0"/>
              </a:rPr>
              <a:t>backpropagation</a:t>
            </a:r>
            <a:r>
              <a:rPr lang="pt-PT" dirty="0">
                <a:latin typeface="Livvic" pitchFamily="2" charset="0"/>
              </a:rPr>
              <a:t>).</a:t>
            </a:r>
          </a:p>
        </p:txBody>
      </p:sp>
      <p:pic>
        <p:nvPicPr>
          <p:cNvPr id="17416" name="Picture 8" descr="Activation Functions in Neural Network – Study Machine Learning">
            <a:extLst>
              <a:ext uri="{FF2B5EF4-FFF2-40B4-BE49-F238E27FC236}">
                <a16:creationId xmlns:a16="http://schemas.microsoft.com/office/drawing/2014/main" id="{B97F2577-4930-6869-D5C5-C4FF5C45B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509" y="6723977"/>
            <a:ext cx="4717884" cy="1689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Capítulo 52 - Arquitetura de Redes Neurais Gated Recurrent Unit (GRU) -  Deep Learning Book">
            <a:extLst>
              <a:ext uri="{FF2B5EF4-FFF2-40B4-BE49-F238E27FC236}">
                <a16:creationId xmlns:a16="http://schemas.microsoft.com/office/drawing/2014/main" id="{3D231BC4-E966-EDEC-6F9B-B6F6333ED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27" y="1254168"/>
            <a:ext cx="4594387" cy="2402985"/>
          </a:xfrm>
          <a:prstGeom prst="roundRect">
            <a:avLst>
              <a:gd name="adj" fmla="val 11936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2EBE92-46E6-AF54-CCC9-72937497443B}"/>
              </a:ext>
            </a:extLst>
          </p:cNvPr>
          <p:cNvSpPr txBox="1"/>
          <p:nvPr/>
        </p:nvSpPr>
        <p:spPr>
          <a:xfrm>
            <a:off x="5117195" y="855927"/>
            <a:ext cx="40178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GRU (</a:t>
            </a:r>
            <a:r>
              <a:rPr lang="pt-PT" b="1" dirty="0" err="1"/>
              <a:t>Gated</a:t>
            </a:r>
            <a:r>
              <a:rPr lang="pt-PT" b="1" dirty="0"/>
              <a:t> </a:t>
            </a:r>
            <a:r>
              <a:rPr lang="pt-PT" b="1" dirty="0" err="1"/>
              <a:t>Recurrent</a:t>
            </a:r>
            <a:r>
              <a:rPr lang="pt-PT" b="1" dirty="0"/>
              <a:t> </a:t>
            </a:r>
            <a:r>
              <a:rPr lang="pt-PT" b="1" dirty="0" err="1"/>
              <a:t>Unit</a:t>
            </a:r>
            <a:r>
              <a:rPr lang="pt-PT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Tipo de rede desenhada para lidar com dados </a:t>
            </a:r>
            <a:r>
              <a:rPr lang="pt-PT" b="1" dirty="0"/>
              <a:t>sequenciais</a:t>
            </a:r>
            <a:r>
              <a:rPr lang="pt-PT" dirty="0"/>
              <a:t> (</a:t>
            </a:r>
            <a:r>
              <a:rPr lang="pt-PT" dirty="0" err="1"/>
              <a:t>ex</a:t>
            </a:r>
            <a:r>
              <a:rPr lang="pt-PT" dirty="0"/>
              <a:t>: </a:t>
            </a:r>
            <a:r>
              <a:rPr lang="pt-PT" b="1" dirty="0"/>
              <a:t>texto</a:t>
            </a:r>
            <a:r>
              <a:rPr lang="pt-PT" dirty="0"/>
              <a:t>, </a:t>
            </a:r>
            <a:r>
              <a:rPr lang="pt-PT" b="1" dirty="0"/>
              <a:t>frases</a:t>
            </a:r>
            <a:r>
              <a:rPr lang="pt-PT" dirty="0"/>
              <a:t>, </a:t>
            </a:r>
            <a:r>
              <a:rPr lang="pt-PT" b="1" dirty="0"/>
              <a:t>tempo</a:t>
            </a:r>
            <a:r>
              <a:rPr lang="pt-PT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algn="ctr"/>
            <a:r>
              <a:rPr lang="pt-PT" b="1" dirty="0"/>
              <a:t>Como funciona?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Em vez de processar tudo de uma vez, </a:t>
            </a:r>
            <a:r>
              <a:rPr lang="pt-PT" b="1" dirty="0"/>
              <a:t>lê passo a passo</a:t>
            </a:r>
            <a:r>
              <a:rPr lang="pt-PT" dirty="0"/>
              <a:t> (palavra a palavra).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Mantém uma “memória” do que foi lido anteriormente.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Usa </a:t>
            </a:r>
            <a:r>
              <a:rPr lang="pt-PT" b="1" dirty="0"/>
              <a:t>portas</a:t>
            </a:r>
            <a:r>
              <a:rPr lang="pt-PT" dirty="0"/>
              <a:t> para decidir </a:t>
            </a:r>
            <a:r>
              <a:rPr lang="pt-PT" b="1" dirty="0"/>
              <a:t>o que manter e o que esquecer</a:t>
            </a:r>
            <a:r>
              <a:rPr lang="pt-PT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algn="ctr"/>
            <a:r>
              <a:rPr lang="pt-PT" b="1" dirty="0"/>
              <a:t>Vantagens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Lembra-se de contexto em frases longas.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Mais rápida e simples que modelos complexos, mas com desempenho semelhante.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8BAF56-12CB-5B03-5F46-56158440783D}"/>
              </a:ext>
            </a:extLst>
          </p:cNvPr>
          <p:cNvSpPr txBox="1"/>
          <p:nvPr/>
        </p:nvSpPr>
        <p:spPr>
          <a:xfrm>
            <a:off x="205827" y="3872138"/>
            <a:ext cx="45943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 </a:t>
            </a:r>
            <a:r>
              <a:rPr lang="pt-PT" b="1" dirty="0"/>
              <a:t>Pequena Analogia</a:t>
            </a:r>
            <a:r>
              <a:rPr lang="pt-P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“Uma GRU é como alguém que ouve uma frase inteira antes de responder, lembrando-se das partes mais importantes.”</a:t>
            </a:r>
          </a:p>
        </p:txBody>
      </p:sp>
    </p:spTree>
    <p:extLst>
      <p:ext uri="{BB962C8B-B14F-4D97-AF65-F5344CB8AC3E}">
        <p14:creationId xmlns:p14="http://schemas.microsoft.com/office/powerpoint/2010/main" val="23793165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81109-F2B5-59BF-22A6-418A43A2F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ross Industry Standard Process for Data Mining – Wikipédia, a enciclopédia  livre">
            <a:extLst>
              <a:ext uri="{FF2B5EF4-FFF2-40B4-BE49-F238E27FC236}">
                <a16:creationId xmlns:a16="http://schemas.microsoft.com/office/drawing/2014/main" id="{BFD172BC-BC90-65D6-F26B-F51D38D78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08" y="1525461"/>
            <a:ext cx="2712461" cy="271749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317;p72">
            <a:extLst>
              <a:ext uri="{FF2B5EF4-FFF2-40B4-BE49-F238E27FC236}">
                <a16:creationId xmlns:a16="http://schemas.microsoft.com/office/drawing/2014/main" id="{5DB76EBD-4CAA-05D5-4635-2D1D27539E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7933" y="93870"/>
            <a:ext cx="8268133" cy="648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 err="1"/>
              <a:t>Modelling</a:t>
            </a:r>
            <a:endParaRPr sz="4400" dirty="0"/>
          </a:p>
        </p:txBody>
      </p:sp>
      <p:pic>
        <p:nvPicPr>
          <p:cNvPr id="6" name="Picture 2" descr="Mais de 8.000 imagens grátis de Dedo Apontando e Apontando - Pixabay">
            <a:extLst>
              <a:ext uri="{FF2B5EF4-FFF2-40B4-BE49-F238E27FC236}">
                <a16:creationId xmlns:a16="http://schemas.microsoft.com/office/drawing/2014/main" id="{D9785EBB-C3A3-DEED-4307-A7FE976B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502" y="2318900"/>
            <a:ext cx="2812931" cy="210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553;p42">
            <a:extLst>
              <a:ext uri="{FF2B5EF4-FFF2-40B4-BE49-F238E27FC236}">
                <a16:creationId xmlns:a16="http://schemas.microsoft.com/office/drawing/2014/main" id="{22AB20B5-BBAA-19B7-04BD-233D0F379598}"/>
              </a:ext>
            </a:extLst>
          </p:cNvPr>
          <p:cNvSpPr txBox="1">
            <a:spLocks noGrp="1"/>
          </p:cNvSpPr>
          <p:nvPr/>
        </p:nvSpPr>
        <p:spPr>
          <a:xfrm>
            <a:off x="3491111" y="1098129"/>
            <a:ext cx="5149581" cy="3572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6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u="sng" dirty="0">
                <a:solidFill>
                  <a:schemeClr val="tx1"/>
                </a:solidFill>
                <a:latin typeface="Livvic" pitchFamily="2" charset="0"/>
              </a:rPr>
              <a:t>Principais Atividades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050" dirty="0">
              <a:solidFill>
                <a:schemeClr val="tx1"/>
              </a:solidFill>
              <a:latin typeface="Livvic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pt-PT" sz="1400" b="1" dirty="0">
                <a:solidFill>
                  <a:schemeClr val="tx1"/>
                </a:solidFill>
                <a:latin typeface="Livvic" pitchFamily="2" charset="0"/>
              </a:rPr>
              <a:t>Escolha da Técnica de Modelação  - </a:t>
            </a: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Selecionar o algoritmo mais apropriado (ex.: árvores de decisão, redes neurais) conforme os objetivos do projeto.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lang="pt-PT" sz="1400" dirty="0">
              <a:solidFill>
                <a:schemeClr val="tx1"/>
              </a:solidFill>
              <a:latin typeface="Livvic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pt-PT" sz="1400" b="1" dirty="0">
                <a:solidFill>
                  <a:schemeClr val="tx1"/>
                </a:solidFill>
                <a:latin typeface="Livvic" pitchFamily="2" charset="0"/>
              </a:rPr>
              <a:t>Definir Estratégia de Testes - </a:t>
            </a: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Determinar como será avaliada a qualidade do modelo (ex.: divisão em treino/teste, validação cruzada, métricas de erro).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lang="pt-PT" sz="1400" dirty="0">
              <a:solidFill>
                <a:schemeClr val="tx1"/>
              </a:solidFill>
              <a:latin typeface="Livvic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pt-PT" sz="1400" b="1" dirty="0">
                <a:solidFill>
                  <a:schemeClr val="tx1"/>
                </a:solidFill>
                <a:latin typeface="Livvic" pitchFamily="2" charset="0"/>
              </a:rPr>
              <a:t>Construção do Modelo - </a:t>
            </a: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Aplicar os dados ao algoritmo selecionado para treinar um ou mais modelos.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lang="pt-PT" sz="1400" dirty="0">
              <a:solidFill>
                <a:schemeClr val="tx1"/>
              </a:solidFill>
              <a:latin typeface="Livvic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pt-PT" sz="1400" b="1" dirty="0">
                <a:solidFill>
                  <a:schemeClr val="tx1"/>
                </a:solidFill>
                <a:latin typeface="Livvic" pitchFamily="2" charset="0"/>
              </a:rPr>
              <a:t>Avaliação do Modelo - </a:t>
            </a: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Avaliar os resultados obtidos com base nas métricas definidas, ajustando parâmetros se necessário. Comparar diferentes modelos e selecionar o melhor.</a:t>
            </a:r>
          </a:p>
        </p:txBody>
      </p:sp>
    </p:spTree>
    <p:extLst>
      <p:ext uri="{BB962C8B-B14F-4D97-AF65-F5344CB8AC3E}">
        <p14:creationId xmlns:p14="http://schemas.microsoft.com/office/powerpoint/2010/main" val="19798261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FEB7D-6EE5-0F25-00C7-B780EF73B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ross Industry Standard Process for Data Mining – Wikipédia, a enciclopédia  livre">
            <a:extLst>
              <a:ext uri="{FF2B5EF4-FFF2-40B4-BE49-F238E27FC236}">
                <a16:creationId xmlns:a16="http://schemas.microsoft.com/office/drawing/2014/main" id="{5CDDBE5F-9C78-D62D-2226-53F987C73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08" y="1525461"/>
            <a:ext cx="2712461" cy="271749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317;p72">
            <a:extLst>
              <a:ext uri="{FF2B5EF4-FFF2-40B4-BE49-F238E27FC236}">
                <a16:creationId xmlns:a16="http://schemas.microsoft.com/office/drawing/2014/main" id="{232EC684-9BED-5A6C-A774-07395662AD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7933" y="167518"/>
            <a:ext cx="8268133" cy="648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 err="1"/>
              <a:t>Evaluation</a:t>
            </a:r>
            <a:endParaRPr sz="4400" dirty="0"/>
          </a:p>
        </p:txBody>
      </p:sp>
      <p:pic>
        <p:nvPicPr>
          <p:cNvPr id="6" name="Picture 2" descr="Mais de 8.000 imagens grátis de Dedo Apontando e Apontando - Pixabay">
            <a:extLst>
              <a:ext uri="{FF2B5EF4-FFF2-40B4-BE49-F238E27FC236}">
                <a16:creationId xmlns:a16="http://schemas.microsoft.com/office/drawing/2014/main" id="{55C91FEE-6746-D895-902A-DF6B04B7B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795077" y="2823725"/>
            <a:ext cx="2812931" cy="210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553;p42">
            <a:extLst>
              <a:ext uri="{FF2B5EF4-FFF2-40B4-BE49-F238E27FC236}">
                <a16:creationId xmlns:a16="http://schemas.microsoft.com/office/drawing/2014/main" id="{BB008D5E-C53F-0334-002A-0A0ABABB5B4A}"/>
              </a:ext>
            </a:extLst>
          </p:cNvPr>
          <p:cNvSpPr txBox="1">
            <a:spLocks noGrp="1"/>
          </p:cNvSpPr>
          <p:nvPr/>
        </p:nvSpPr>
        <p:spPr>
          <a:xfrm>
            <a:off x="3487690" y="1190657"/>
            <a:ext cx="5486378" cy="3266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6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u="sng" dirty="0">
                <a:solidFill>
                  <a:schemeClr val="tx1"/>
                </a:solidFill>
                <a:latin typeface="Livvic" pitchFamily="2" charset="0"/>
              </a:rPr>
              <a:t>Principais Atividades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050" dirty="0">
              <a:solidFill>
                <a:schemeClr val="tx1"/>
              </a:solidFill>
              <a:latin typeface="Livvic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Tx/>
            </a:pPr>
            <a:r>
              <a:rPr lang="pt-PT" sz="1400" b="1" dirty="0">
                <a:solidFill>
                  <a:schemeClr val="tx1"/>
                </a:solidFill>
                <a:latin typeface="Livvic" pitchFamily="2" charset="0"/>
              </a:rPr>
              <a:t>Avaliar os Resultados </a:t>
            </a: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- Verificar até que ponto os modelos satisfazem os objetivos de negócio.  Utilizar métricas adequadas (ex.: </a:t>
            </a:r>
            <a:r>
              <a:rPr lang="pt-PT" sz="1400" dirty="0" err="1">
                <a:solidFill>
                  <a:schemeClr val="tx1"/>
                </a:solidFill>
                <a:latin typeface="Livvic" pitchFamily="2" charset="0"/>
              </a:rPr>
              <a:t>accuracy</a:t>
            </a: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, </a:t>
            </a:r>
            <a:r>
              <a:rPr lang="pt-PT" sz="1400" dirty="0" err="1">
                <a:solidFill>
                  <a:schemeClr val="tx1"/>
                </a:solidFill>
                <a:latin typeface="Livvic" pitchFamily="2" charset="0"/>
              </a:rPr>
              <a:t>recall</a:t>
            </a: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, AUC) e comparar os modelos testados.​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Tx/>
            </a:pPr>
            <a:endParaRPr lang="pt-PT" sz="1400" b="1" dirty="0">
              <a:solidFill>
                <a:schemeClr val="tx1"/>
              </a:solidFill>
              <a:latin typeface="Livvic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Tx/>
            </a:pPr>
            <a:r>
              <a:rPr lang="pt-PT" sz="1400" b="1" dirty="0">
                <a:solidFill>
                  <a:schemeClr val="tx1"/>
                </a:solidFill>
                <a:latin typeface="Livvic" pitchFamily="2" charset="0"/>
              </a:rPr>
              <a:t>Rever o Processo </a:t>
            </a: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- Analisar todas as etapas anteriores para detetar possíveis falhas, omissões ou oportunidades de melhoria.  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Tx/>
            </a:pPr>
            <a:endParaRPr lang="pt-PT" sz="1400" b="1" dirty="0">
              <a:solidFill>
                <a:schemeClr val="tx1"/>
              </a:solidFill>
              <a:latin typeface="Livvic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Tx/>
            </a:pPr>
            <a:r>
              <a:rPr lang="pt-PT" sz="1400" b="1" dirty="0">
                <a:solidFill>
                  <a:schemeClr val="tx1"/>
                </a:solidFill>
                <a:latin typeface="Livvic" pitchFamily="2" charset="0"/>
              </a:rPr>
              <a:t>Decidir os Próximos Passos </a:t>
            </a: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- Tomar decisões sobre como avançar:​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O modelo está pronto para ser implementado?​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É necessário voltar a iterar (modelação, preparação de dados…)?​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Há tempo para melhorias?​</a:t>
            </a:r>
          </a:p>
        </p:txBody>
      </p:sp>
    </p:spTree>
    <p:extLst>
      <p:ext uri="{BB962C8B-B14F-4D97-AF65-F5344CB8AC3E}">
        <p14:creationId xmlns:p14="http://schemas.microsoft.com/office/powerpoint/2010/main" val="57366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66410-62CA-EE80-ABB4-197F1370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ross Industry Standard Process for Data Mining – Wikipédia, a enciclopédia  livre">
            <a:extLst>
              <a:ext uri="{FF2B5EF4-FFF2-40B4-BE49-F238E27FC236}">
                <a16:creationId xmlns:a16="http://schemas.microsoft.com/office/drawing/2014/main" id="{78829535-D5F3-6016-3203-46782E883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08" y="5647520"/>
            <a:ext cx="2712461" cy="271749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ais de 8.000 imagens grátis de Dedo Apontando e Apontando - Pixabay">
            <a:extLst>
              <a:ext uri="{FF2B5EF4-FFF2-40B4-BE49-F238E27FC236}">
                <a16:creationId xmlns:a16="http://schemas.microsoft.com/office/drawing/2014/main" id="{41367F2E-967F-4AD5-99BE-428DE595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795077" y="6945784"/>
            <a:ext cx="2812931" cy="210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553;p42">
            <a:extLst>
              <a:ext uri="{FF2B5EF4-FFF2-40B4-BE49-F238E27FC236}">
                <a16:creationId xmlns:a16="http://schemas.microsoft.com/office/drawing/2014/main" id="{0FE0094F-0CEE-4064-A4E6-8D7A97024762}"/>
              </a:ext>
            </a:extLst>
          </p:cNvPr>
          <p:cNvSpPr txBox="1">
            <a:spLocks noGrp="1"/>
          </p:cNvSpPr>
          <p:nvPr/>
        </p:nvSpPr>
        <p:spPr>
          <a:xfrm>
            <a:off x="3487690" y="5312716"/>
            <a:ext cx="5486378" cy="3266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6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u="sng" dirty="0">
                <a:solidFill>
                  <a:schemeClr val="tx1"/>
                </a:solidFill>
                <a:latin typeface="Livvic" pitchFamily="2" charset="0"/>
              </a:rPr>
              <a:t>Principais Atividades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050" dirty="0">
              <a:solidFill>
                <a:schemeClr val="tx1"/>
              </a:solidFill>
              <a:latin typeface="Livvic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Tx/>
            </a:pPr>
            <a:r>
              <a:rPr lang="pt-PT" sz="1400" b="1" dirty="0">
                <a:solidFill>
                  <a:schemeClr val="tx1"/>
                </a:solidFill>
                <a:latin typeface="Livvic" pitchFamily="2" charset="0"/>
              </a:rPr>
              <a:t>Avaliar os Resultados </a:t>
            </a: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- Verificar até que ponto os modelos satisfazem os objetivos de negócio.  Utilizar métricas adequadas (ex.: </a:t>
            </a:r>
            <a:r>
              <a:rPr lang="pt-PT" sz="1400" dirty="0" err="1">
                <a:solidFill>
                  <a:schemeClr val="tx1"/>
                </a:solidFill>
                <a:latin typeface="Livvic" pitchFamily="2" charset="0"/>
              </a:rPr>
              <a:t>accuracy</a:t>
            </a: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, </a:t>
            </a:r>
            <a:r>
              <a:rPr lang="pt-PT" sz="1400" dirty="0" err="1">
                <a:solidFill>
                  <a:schemeClr val="tx1"/>
                </a:solidFill>
                <a:latin typeface="Livvic" pitchFamily="2" charset="0"/>
              </a:rPr>
              <a:t>recall</a:t>
            </a: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, AUC) e comparar os modelos testados.​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Tx/>
            </a:pPr>
            <a:endParaRPr lang="pt-PT" sz="1400" b="1" dirty="0">
              <a:solidFill>
                <a:schemeClr val="tx1"/>
              </a:solidFill>
              <a:latin typeface="Livvic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Tx/>
            </a:pPr>
            <a:r>
              <a:rPr lang="pt-PT" sz="1400" b="1" dirty="0">
                <a:solidFill>
                  <a:schemeClr val="tx1"/>
                </a:solidFill>
                <a:latin typeface="Livvic" pitchFamily="2" charset="0"/>
              </a:rPr>
              <a:t>Rever o Processo </a:t>
            </a: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- Analisar todas as etapas anteriores para detetar possíveis falhas, omissões ou oportunidades de melhoria.  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Tx/>
            </a:pPr>
            <a:endParaRPr lang="pt-PT" sz="1400" b="1" dirty="0">
              <a:solidFill>
                <a:schemeClr val="tx1"/>
              </a:solidFill>
              <a:latin typeface="Livvic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Tx/>
            </a:pPr>
            <a:r>
              <a:rPr lang="pt-PT" sz="1400" b="1" dirty="0">
                <a:solidFill>
                  <a:schemeClr val="tx1"/>
                </a:solidFill>
                <a:latin typeface="Livvic" pitchFamily="2" charset="0"/>
              </a:rPr>
              <a:t>Decidir os Próximos Passos </a:t>
            </a: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- Tomar decisões sobre como avançar:​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O modelo está pronto para ser implementado?​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É necessário voltar a iterar (modelação, preparação de dados…)?​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Há tempo para melhorias?​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96C775-F3A3-939F-DE98-9E8985003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203" y="120400"/>
            <a:ext cx="5951593" cy="708275"/>
          </a:xfrm>
        </p:spPr>
        <p:txBody>
          <a:bodyPr/>
          <a:lstStyle/>
          <a:p>
            <a:r>
              <a:rPr lang="en-US" dirty="0" err="1"/>
              <a:t>Métricas</a:t>
            </a:r>
            <a:r>
              <a:rPr lang="en-US" dirty="0"/>
              <a:t> de </a:t>
            </a:r>
            <a:r>
              <a:rPr lang="en-US" dirty="0" err="1"/>
              <a:t>Regressão</a:t>
            </a:r>
            <a:endParaRPr lang="en-US" dirty="0"/>
          </a:p>
        </p:txBody>
      </p:sp>
      <p:pic>
        <p:nvPicPr>
          <p:cNvPr id="19464" name="Picture 8" descr="Essential Regression Evaluation Metrics: MSE, RMSE, MAE, R², and Adjusted  R² | by FARSHAD K | Medium">
            <a:extLst>
              <a:ext uri="{FF2B5EF4-FFF2-40B4-BE49-F238E27FC236}">
                <a16:creationId xmlns:a16="http://schemas.microsoft.com/office/drawing/2014/main" id="{8B6E9438-6151-2A40-F9AA-F7F57003B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073" y="1040848"/>
            <a:ext cx="6061851" cy="3581400"/>
          </a:xfrm>
          <a:prstGeom prst="roundRect">
            <a:avLst>
              <a:gd name="adj" fmla="val 6827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8306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>
          <a:extLst>
            <a:ext uri="{FF2B5EF4-FFF2-40B4-BE49-F238E27FC236}">
              <a16:creationId xmlns:a16="http://schemas.microsoft.com/office/drawing/2014/main" id="{0706D425-2C10-6E59-0327-E319C29F7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01;p58">
            <a:extLst>
              <a:ext uri="{FF2B5EF4-FFF2-40B4-BE49-F238E27FC236}">
                <a16:creationId xmlns:a16="http://schemas.microsoft.com/office/drawing/2014/main" id="{FA64FD50-BF59-B00B-4469-205AA1EF5F3F}"/>
              </a:ext>
            </a:extLst>
          </p:cNvPr>
          <p:cNvSpPr txBox="1">
            <a:spLocks/>
          </p:cNvSpPr>
          <p:nvPr/>
        </p:nvSpPr>
        <p:spPr>
          <a:xfrm>
            <a:off x="5146799" y="379339"/>
            <a:ext cx="3520758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en-US" sz="2800" b="1" dirty="0">
                <a:latin typeface="Redressed" panose="020B0604020202020204" charset="0"/>
              </a:rPr>
              <a:t>IA</a:t>
            </a:r>
            <a:r>
              <a:rPr lang="en-US" sz="2800" dirty="0">
                <a:latin typeface="Redressed" panose="020B0604020202020204" charset="0"/>
              </a:rPr>
              <a:t> vs </a:t>
            </a:r>
            <a:r>
              <a:rPr lang="en-US" sz="2800" b="1" dirty="0">
                <a:latin typeface="Redressed" panose="020B0604020202020204" charset="0"/>
              </a:rPr>
              <a:t>Machine</a:t>
            </a:r>
            <a:r>
              <a:rPr lang="en-US" sz="2800" dirty="0">
                <a:latin typeface="Redressed" panose="020B0604020202020204" charset="0"/>
              </a:rPr>
              <a:t> </a:t>
            </a:r>
            <a:r>
              <a:rPr lang="en-US" sz="2800" b="1" dirty="0">
                <a:latin typeface="Redressed" panose="020B0604020202020204" charset="0"/>
              </a:rPr>
              <a:t>Learning</a:t>
            </a:r>
            <a:r>
              <a:rPr lang="en-US" sz="2800" dirty="0">
                <a:latin typeface="Redressed" panose="020B0604020202020204" charset="0"/>
              </a:rPr>
              <a:t> vs </a:t>
            </a:r>
            <a:r>
              <a:rPr lang="en-US" sz="2800" b="1" dirty="0">
                <a:latin typeface="Redressed" panose="020B0604020202020204" charset="0"/>
              </a:rPr>
              <a:t>Deep</a:t>
            </a:r>
            <a:r>
              <a:rPr lang="en-US" sz="2800" dirty="0">
                <a:latin typeface="Redressed" panose="020B0604020202020204" charset="0"/>
              </a:rPr>
              <a:t> </a:t>
            </a:r>
            <a:r>
              <a:rPr lang="en-US" sz="2800" b="1" dirty="0">
                <a:latin typeface="Redressed" panose="020B0604020202020204" charset="0"/>
              </a:rPr>
              <a:t>Learning</a:t>
            </a:r>
            <a:endParaRPr lang="pt-PT" sz="2800" b="1" dirty="0">
              <a:latin typeface="Redressed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932544-FC45-B827-4CD4-915BFC8A1614}"/>
              </a:ext>
            </a:extLst>
          </p:cNvPr>
          <p:cNvSpPr txBox="1"/>
          <p:nvPr/>
        </p:nvSpPr>
        <p:spPr>
          <a:xfrm>
            <a:off x="5146798" y="1447800"/>
            <a:ext cx="352075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latin typeface="Livvic" pitchFamily="2" charset="0"/>
              </a:rPr>
              <a:t>Inteligência Artificial (IA)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Livvic" pitchFamily="2" charset="0"/>
              </a:rPr>
              <a:t>Campo da ciência que desenvolve sistemas capazes de simular comportamentos inteligentes.</a:t>
            </a:r>
          </a:p>
          <a:p>
            <a:r>
              <a:rPr lang="pt-PT" b="1" dirty="0" err="1">
                <a:latin typeface="Livvic" pitchFamily="2" charset="0"/>
              </a:rPr>
              <a:t>Machine</a:t>
            </a:r>
            <a:r>
              <a:rPr lang="pt-PT" b="1" dirty="0">
                <a:latin typeface="Livvic" pitchFamily="2" charset="0"/>
              </a:rPr>
              <a:t> </a:t>
            </a:r>
            <a:r>
              <a:rPr lang="pt-PT" b="1" dirty="0" err="1">
                <a:latin typeface="Livvic" pitchFamily="2" charset="0"/>
              </a:rPr>
              <a:t>Learning</a:t>
            </a:r>
            <a:r>
              <a:rPr lang="pt-PT" b="1" dirty="0">
                <a:latin typeface="Livvic" pitchFamily="2" charset="0"/>
              </a:rPr>
              <a:t> (ML)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Livvic" pitchFamily="2" charset="0"/>
              </a:rPr>
              <a:t>Subárea da IA onde os sistemas aprendem automaticamente a partir de dados.</a:t>
            </a:r>
          </a:p>
          <a:p>
            <a:r>
              <a:rPr lang="pt-PT" b="1" dirty="0" err="1">
                <a:latin typeface="Livvic" pitchFamily="2" charset="0"/>
              </a:rPr>
              <a:t>Deep</a:t>
            </a:r>
            <a:r>
              <a:rPr lang="pt-PT" b="1" dirty="0">
                <a:latin typeface="Livvic" pitchFamily="2" charset="0"/>
              </a:rPr>
              <a:t> </a:t>
            </a:r>
            <a:r>
              <a:rPr lang="pt-PT" b="1" dirty="0" err="1">
                <a:latin typeface="Livvic" pitchFamily="2" charset="0"/>
              </a:rPr>
              <a:t>Learning</a:t>
            </a:r>
            <a:r>
              <a:rPr lang="pt-PT" b="1" dirty="0">
                <a:latin typeface="Livvic" pitchFamily="2" charset="0"/>
              </a:rPr>
              <a:t> (DL)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Livvic" pitchFamily="2" charset="0"/>
              </a:rPr>
              <a:t>Subconjunto do ML que utiliza redes neuronais profundas para resolver tarefas mais complexas, como visão por computador ou processamento de linguagem natural.</a:t>
            </a:r>
            <a:endParaRPr lang="en-US" dirty="0">
              <a:latin typeface="Livvic" pitchFamily="2" charset="0"/>
            </a:endParaRPr>
          </a:p>
        </p:txBody>
      </p:sp>
      <p:pic>
        <p:nvPicPr>
          <p:cNvPr id="2050" name="Picture 2" descr="Introduction to Deep Learning: What do I need to know…? | by Stacey  Ronaghan | Medium">
            <a:extLst>
              <a:ext uri="{FF2B5EF4-FFF2-40B4-BE49-F238E27FC236}">
                <a16:creationId xmlns:a16="http://schemas.microsoft.com/office/drawing/2014/main" id="{5865B1BE-7D66-ABDC-800D-08E30AD01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43" y="922193"/>
            <a:ext cx="4490460" cy="3299113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034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B7C4C-58F2-3428-4D97-431D5B96E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81374-C158-CFC8-E101-F482D1237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381" y="92238"/>
            <a:ext cx="6363233" cy="708275"/>
          </a:xfrm>
        </p:spPr>
        <p:txBody>
          <a:bodyPr/>
          <a:lstStyle/>
          <a:p>
            <a:r>
              <a:rPr lang="en-US" dirty="0" err="1"/>
              <a:t>Métricas</a:t>
            </a:r>
            <a:r>
              <a:rPr lang="en-US" dirty="0"/>
              <a:t> de </a:t>
            </a:r>
            <a:r>
              <a:rPr lang="en-US" dirty="0" err="1"/>
              <a:t>Classificação</a:t>
            </a:r>
            <a:endParaRPr lang="en-US" dirty="0"/>
          </a:p>
        </p:txBody>
      </p:sp>
      <p:sp>
        <p:nvSpPr>
          <p:cNvPr id="3" name="Google Shape;1317;p72">
            <a:extLst>
              <a:ext uri="{FF2B5EF4-FFF2-40B4-BE49-F238E27FC236}">
                <a16:creationId xmlns:a16="http://schemas.microsoft.com/office/drawing/2014/main" id="{AA77F7CF-B7BC-13E1-762C-DF8E4110A91C}"/>
              </a:ext>
            </a:extLst>
          </p:cNvPr>
          <p:cNvSpPr txBox="1">
            <a:spLocks/>
          </p:cNvSpPr>
          <p:nvPr/>
        </p:nvSpPr>
        <p:spPr>
          <a:xfrm>
            <a:off x="1561291" y="1169436"/>
            <a:ext cx="2489508" cy="29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52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pPr algn="ctr"/>
            <a:r>
              <a:rPr lang="pt-PT" sz="2000" b="1" dirty="0" err="1">
                <a:latin typeface="Livvic" pitchFamily="2" charset="0"/>
              </a:rPr>
              <a:t>Confusion</a:t>
            </a:r>
            <a:r>
              <a:rPr lang="pt-PT" sz="2000" b="1" dirty="0">
                <a:latin typeface="Livvic" pitchFamily="2" charset="0"/>
              </a:rPr>
              <a:t> </a:t>
            </a:r>
            <a:r>
              <a:rPr lang="pt-PT" sz="2000" b="1" dirty="0" err="1">
                <a:latin typeface="Livvic" pitchFamily="2" charset="0"/>
              </a:rPr>
              <a:t>Matrix</a:t>
            </a:r>
            <a:endParaRPr lang="pt-PT" sz="2000" b="1" dirty="0">
              <a:latin typeface="Livvic" pitchFamily="2" charset="0"/>
            </a:endParaRPr>
          </a:p>
        </p:txBody>
      </p:sp>
      <p:pic>
        <p:nvPicPr>
          <p:cNvPr id="20504" name="Picture 24" descr="How to interpret a confusion matrix for a machine learning model">
            <a:extLst>
              <a:ext uri="{FF2B5EF4-FFF2-40B4-BE49-F238E27FC236}">
                <a16:creationId xmlns:a16="http://schemas.microsoft.com/office/drawing/2014/main" id="{F1E9ACA5-E491-451D-8B93-8DCCCE3DA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77" y="1533549"/>
            <a:ext cx="5052736" cy="2843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6" name="Picture 26" descr="Confusion matrix evaluation and examples - Alps Academy">
            <a:extLst>
              <a:ext uri="{FF2B5EF4-FFF2-40B4-BE49-F238E27FC236}">
                <a16:creationId xmlns:a16="http://schemas.microsoft.com/office/drawing/2014/main" id="{9D7133E7-879D-E964-C11A-19D2FB8F38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9" r="23303"/>
          <a:stretch/>
        </p:blipFill>
        <p:spPr bwMode="auto">
          <a:xfrm>
            <a:off x="5771437" y="1381148"/>
            <a:ext cx="3092886" cy="3148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5031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DAC09-8BB9-8459-E3C8-12661B45A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23A38-3C8F-86C9-224A-FD1D52705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83" y="136550"/>
            <a:ext cx="8498034" cy="708275"/>
          </a:xfrm>
        </p:spPr>
        <p:txBody>
          <a:bodyPr/>
          <a:lstStyle/>
          <a:p>
            <a:r>
              <a:rPr lang="en-US" sz="4800" dirty="0" err="1"/>
              <a:t>Cuidados</a:t>
            </a:r>
            <a:r>
              <a:rPr lang="en-US" sz="4800" dirty="0"/>
              <a:t> a </a:t>
            </a:r>
            <a:r>
              <a:rPr lang="en-US" sz="4800" dirty="0" err="1"/>
              <a:t>ter</a:t>
            </a:r>
            <a:r>
              <a:rPr lang="en-US" sz="4800" dirty="0"/>
              <a:t> </a:t>
            </a:r>
            <a:r>
              <a:rPr lang="en-US" sz="4800" dirty="0" err="1"/>
              <a:t>na</a:t>
            </a:r>
            <a:r>
              <a:rPr lang="en-US" sz="4800" dirty="0"/>
              <a:t> </a:t>
            </a:r>
            <a:r>
              <a:rPr lang="en-US" sz="4800" dirty="0" err="1"/>
              <a:t>leitura</a:t>
            </a:r>
            <a:r>
              <a:rPr lang="en-US" sz="4800" dirty="0"/>
              <a:t> das </a:t>
            </a:r>
            <a:r>
              <a:rPr lang="en-US" sz="4800" dirty="0" err="1"/>
              <a:t>métricas</a:t>
            </a:r>
            <a:r>
              <a:rPr lang="en-US" sz="4800" dirty="0"/>
              <a:t>!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A8FD318-BBD6-5918-8FCE-95EC68EC2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611" y="844825"/>
            <a:ext cx="772477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326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8561B-093A-CF6C-C440-F8AD20471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ross Industry Standard Process for Data Mining – Wikipédia, a enciclopédia  livre">
            <a:extLst>
              <a:ext uri="{FF2B5EF4-FFF2-40B4-BE49-F238E27FC236}">
                <a16:creationId xmlns:a16="http://schemas.microsoft.com/office/drawing/2014/main" id="{3F14A84E-C8F7-68F5-7237-078AD7C13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08" y="1525461"/>
            <a:ext cx="2712461" cy="271749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317;p72">
            <a:extLst>
              <a:ext uri="{FF2B5EF4-FFF2-40B4-BE49-F238E27FC236}">
                <a16:creationId xmlns:a16="http://schemas.microsoft.com/office/drawing/2014/main" id="{E12B7561-7FE9-FC36-4AB3-D3C6AE20A7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7933" y="167518"/>
            <a:ext cx="8268133" cy="648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 err="1"/>
              <a:t>Evaluation</a:t>
            </a:r>
            <a:endParaRPr sz="4400" dirty="0"/>
          </a:p>
        </p:txBody>
      </p:sp>
      <p:pic>
        <p:nvPicPr>
          <p:cNvPr id="6" name="Picture 2" descr="Mais de 8.000 imagens grátis de Dedo Apontando e Apontando - Pixabay">
            <a:extLst>
              <a:ext uri="{FF2B5EF4-FFF2-40B4-BE49-F238E27FC236}">
                <a16:creationId xmlns:a16="http://schemas.microsoft.com/office/drawing/2014/main" id="{528CD470-B096-3263-27CF-9B42681D0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795077" y="2823725"/>
            <a:ext cx="2812931" cy="210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553;p42">
            <a:extLst>
              <a:ext uri="{FF2B5EF4-FFF2-40B4-BE49-F238E27FC236}">
                <a16:creationId xmlns:a16="http://schemas.microsoft.com/office/drawing/2014/main" id="{79556A0D-8D72-C683-9B32-B7A49D0ECEA5}"/>
              </a:ext>
            </a:extLst>
          </p:cNvPr>
          <p:cNvSpPr txBox="1">
            <a:spLocks noGrp="1"/>
          </p:cNvSpPr>
          <p:nvPr/>
        </p:nvSpPr>
        <p:spPr>
          <a:xfrm>
            <a:off x="3487690" y="1190657"/>
            <a:ext cx="5486378" cy="3266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6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u="sng" dirty="0">
                <a:solidFill>
                  <a:schemeClr val="tx1"/>
                </a:solidFill>
                <a:latin typeface="Livvic" pitchFamily="2" charset="0"/>
              </a:rPr>
              <a:t>Principais Atividades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050" dirty="0">
              <a:solidFill>
                <a:schemeClr val="tx1"/>
              </a:solidFill>
              <a:latin typeface="Livvic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Tx/>
            </a:pPr>
            <a:r>
              <a:rPr lang="pt-PT" sz="1400" b="1" dirty="0">
                <a:solidFill>
                  <a:schemeClr val="tx1"/>
                </a:solidFill>
                <a:latin typeface="Livvic" pitchFamily="2" charset="0"/>
              </a:rPr>
              <a:t>Avaliar os Resultados </a:t>
            </a: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- Verificar até que ponto os modelos satisfazem os objetivos de negócio.  Utilizar métricas adequadas (ex.: </a:t>
            </a:r>
            <a:r>
              <a:rPr lang="pt-PT" sz="1400" dirty="0" err="1">
                <a:solidFill>
                  <a:schemeClr val="tx1"/>
                </a:solidFill>
                <a:latin typeface="Livvic" pitchFamily="2" charset="0"/>
              </a:rPr>
              <a:t>accuracy</a:t>
            </a: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, </a:t>
            </a:r>
            <a:r>
              <a:rPr lang="pt-PT" sz="1400" dirty="0" err="1">
                <a:solidFill>
                  <a:schemeClr val="tx1"/>
                </a:solidFill>
                <a:latin typeface="Livvic" pitchFamily="2" charset="0"/>
              </a:rPr>
              <a:t>recall</a:t>
            </a: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, AUC) e comparar os modelos testados.​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Tx/>
            </a:pPr>
            <a:endParaRPr lang="pt-PT" sz="1400" b="1" dirty="0">
              <a:solidFill>
                <a:schemeClr val="tx1"/>
              </a:solidFill>
              <a:latin typeface="Livvic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Tx/>
            </a:pPr>
            <a:r>
              <a:rPr lang="pt-PT" sz="1400" b="1" dirty="0">
                <a:solidFill>
                  <a:schemeClr val="tx1"/>
                </a:solidFill>
                <a:latin typeface="Livvic" pitchFamily="2" charset="0"/>
              </a:rPr>
              <a:t>Rever o Processo </a:t>
            </a: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- Analisar todas as etapas anteriores para detetar possíveis falhas, omissões ou oportunidades de melhoria.  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Tx/>
            </a:pPr>
            <a:endParaRPr lang="pt-PT" sz="1400" b="1" dirty="0">
              <a:solidFill>
                <a:schemeClr val="tx1"/>
              </a:solidFill>
              <a:latin typeface="Livvic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Tx/>
            </a:pPr>
            <a:r>
              <a:rPr lang="pt-PT" sz="1400" b="1" dirty="0">
                <a:solidFill>
                  <a:schemeClr val="tx1"/>
                </a:solidFill>
                <a:latin typeface="Livvic" pitchFamily="2" charset="0"/>
              </a:rPr>
              <a:t>Decidir os Próximos Passos </a:t>
            </a: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- Tomar decisões sobre como avançar:​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O modelo está pronto para ser implementado?​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É necessário voltar a iterar (modelação, preparação de dados…)?​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Há tempo para melhorias?​</a:t>
            </a:r>
          </a:p>
        </p:txBody>
      </p:sp>
    </p:spTree>
    <p:extLst>
      <p:ext uri="{BB962C8B-B14F-4D97-AF65-F5344CB8AC3E}">
        <p14:creationId xmlns:p14="http://schemas.microsoft.com/office/powerpoint/2010/main" val="29666753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C1425-0C04-24AB-C639-45A0398AA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ross Industry Standard Process for Data Mining – Wikipédia, a enciclopédia  livre">
            <a:extLst>
              <a:ext uri="{FF2B5EF4-FFF2-40B4-BE49-F238E27FC236}">
                <a16:creationId xmlns:a16="http://schemas.microsoft.com/office/drawing/2014/main" id="{61DFF493-CC83-B08D-8E24-75CF41C79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08" y="1525461"/>
            <a:ext cx="2712461" cy="271749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317;p72">
            <a:extLst>
              <a:ext uri="{FF2B5EF4-FFF2-40B4-BE49-F238E27FC236}">
                <a16:creationId xmlns:a16="http://schemas.microsoft.com/office/drawing/2014/main" id="{BC9F5E30-4313-173B-168D-D86E69150C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7698" y="352425"/>
            <a:ext cx="2878306" cy="648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 err="1"/>
              <a:t>Deployment</a:t>
            </a:r>
            <a:endParaRPr sz="4400" dirty="0"/>
          </a:p>
        </p:txBody>
      </p:sp>
      <p:pic>
        <p:nvPicPr>
          <p:cNvPr id="6" name="Picture 2" descr="Mais de 8.000 imagens grátis de Dedo Apontando e Apontando - Pixabay">
            <a:extLst>
              <a:ext uri="{FF2B5EF4-FFF2-40B4-BE49-F238E27FC236}">
                <a16:creationId xmlns:a16="http://schemas.microsoft.com/office/drawing/2014/main" id="{2B893C34-C5B5-D400-C208-44C174258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680902" y="2061725"/>
            <a:ext cx="2812931" cy="210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553;p42">
            <a:extLst>
              <a:ext uri="{FF2B5EF4-FFF2-40B4-BE49-F238E27FC236}">
                <a16:creationId xmlns:a16="http://schemas.microsoft.com/office/drawing/2014/main" id="{0EAB6B1D-EE62-BF6C-CBCA-DEDF926F5DC0}"/>
              </a:ext>
            </a:extLst>
          </p:cNvPr>
          <p:cNvSpPr txBox="1">
            <a:spLocks noGrp="1"/>
          </p:cNvSpPr>
          <p:nvPr/>
        </p:nvSpPr>
        <p:spPr>
          <a:xfrm>
            <a:off x="3486150" y="352425"/>
            <a:ext cx="5506968" cy="4428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6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u="sng" dirty="0">
                <a:solidFill>
                  <a:schemeClr val="tx1"/>
                </a:solidFill>
                <a:latin typeface="Livvic" pitchFamily="2" charset="0"/>
              </a:rPr>
              <a:t>Principais Atividades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050" dirty="0">
              <a:solidFill>
                <a:schemeClr val="tx1"/>
              </a:solidFill>
              <a:latin typeface="Livvic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Tx/>
            </a:pPr>
            <a:r>
              <a:rPr lang="pt-PT" sz="1400" b="1" dirty="0">
                <a:solidFill>
                  <a:schemeClr val="tx1"/>
                </a:solidFill>
                <a:latin typeface="Livvic" pitchFamily="2" charset="0"/>
              </a:rPr>
              <a:t>Planear a Implementação </a:t>
            </a: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- Definir como os resultados vão ser utilizados na prática​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Tx/>
            </a:pPr>
            <a:endParaRPr lang="pt-PT" sz="1400" dirty="0">
              <a:solidFill>
                <a:schemeClr val="tx1"/>
              </a:solidFill>
              <a:latin typeface="Livvic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Tx/>
            </a:pPr>
            <a:r>
              <a:rPr lang="pt-PT" sz="1400" b="1" dirty="0">
                <a:solidFill>
                  <a:schemeClr val="tx1"/>
                </a:solidFill>
                <a:latin typeface="Livvic" pitchFamily="2" charset="0"/>
              </a:rPr>
              <a:t>Planear Monitorização e Manutenção </a:t>
            </a: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- Estabelecer mecanismos para acompanhar o desempenho do modelo ao longo do tempo:  ​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Detetar desvios ou degradação de performance  ​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Atualizar modelos, dados ou regras, conforme necessário  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Tx/>
            </a:pPr>
            <a:endParaRPr lang="pt-PT" sz="1400" dirty="0">
              <a:solidFill>
                <a:schemeClr val="tx1"/>
              </a:solidFill>
              <a:latin typeface="Livvic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Tx/>
            </a:pPr>
            <a:r>
              <a:rPr lang="pt-PT" sz="1400" b="1" dirty="0">
                <a:solidFill>
                  <a:schemeClr val="tx1"/>
                </a:solidFill>
                <a:latin typeface="Livvic" pitchFamily="2" charset="0"/>
              </a:rPr>
              <a:t>Produzir o Relatório Final </a:t>
            </a: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- Documentar o trabalho realizado, incluindo:  ​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Resultados obtidos  ​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Recomendações futuras  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Tx/>
            </a:pPr>
            <a:endParaRPr lang="pt-PT" sz="1400" dirty="0">
              <a:solidFill>
                <a:schemeClr val="tx1"/>
              </a:solidFill>
              <a:latin typeface="Livvic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Tx/>
            </a:pPr>
            <a:r>
              <a:rPr lang="pt-PT" sz="1400" b="1" dirty="0">
                <a:solidFill>
                  <a:schemeClr val="tx1"/>
                </a:solidFill>
                <a:latin typeface="Livvic" pitchFamily="2" charset="0"/>
              </a:rPr>
              <a:t>Rever o Projeto </a:t>
            </a: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- Avaliar o que correu bem e o que pode ser melhorado:  ​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Processo de desenvolvimento  ​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Comunicação com </a:t>
            </a:r>
            <a:r>
              <a:rPr lang="pt-PT" sz="1400" dirty="0" err="1">
                <a:solidFill>
                  <a:schemeClr val="tx1"/>
                </a:solidFill>
                <a:latin typeface="Livvic" pitchFamily="2" charset="0"/>
              </a:rPr>
              <a:t>stakeholders</a:t>
            </a: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  ​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chemeClr val="tx1"/>
                </a:solidFill>
                <a:latin typeface="Livvic" pitchFamily="2" charset="0"/>
              </a:rPr>
              <a:t>Gestão de recursos e prazos</a:t>
            </a:r>
          </a:p>
        </p:txBody>
      </p:sp>
    </p:spTree>
    <p:extLst>
      <p:ext uri="{BB962C8B-B14F-4D97-AF65-F5344CB8AC3E}">
        <p14:creationId xmlns:p14="http://schemas.microsoft.com/office/powerpoint/2010/main" val="32256150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ifference between Deep Learning and Natural Language Processing?">
            <a:extLst>
              <a:ext uri="{FF2B5EF4-FFF2-40B4-BE49-F238E27FC236}">
                <a16:creationId xmlns:a16="http://schemas.microsoft.com/office/drawing/2014/main" id="{557216A9-40F4-65AC-2FFC-BE5FC99B3D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5" r="-1"/>
          <a:stretch/>
        </p:blipFill>
        <p:spPr bwMode="auto">
          <a:xfrm>
            <a:off x="469234" y="3532342"/>
            <a:ext cx="2097028" cy="1459366"/>
          </a:xfrm>
          <a:prstGeom prst="roundRec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501;p58">
            <a:hlinkClick r:id="rId3"/>
            <a:extLst>
              <a:ext uri="{FF2B5EF4-FFF2-40B4-BE49-F238E27FC236}">
                <a16:creationId xmlns:a16="http://schemas.microsoft.com/office/drawing/2014/main" id="{6090A44C-00AD-F918-FD5B-1339753F6E8D}"/>
              </a:ext>
            </a:extLst>
          </p:cNvPr>
          <p:cNvSpPr txBox="1">
            <a:spLocks/>
          </p:cNvSpPr>
          <p:nvPr/>
        </p:nvSpPr>
        <p:spPr>
          <a:xfrm>
            <a:off x="2811621" y="163279"/>
            <a:ext cx="3520758" cy="508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en-US" sz="2800" b="1" dirty="0" err="1">
                <a:latin typeface="Redressed" panose="020B0604020202020204" charset="0"/>
              </a:rPr>
              <a:t>Onde</a:t>
            </a:r>
            <a:r>
              <a:rPr lang="en-US" sz="2800" b="1" dirty="0">
                <a:latin typeface="Redressed" panose="020B0604020202020204" charset="0"/>
              </a:rPr>
              <a:t> </a:t>
            </a:r>
            <a:r>
              <a:rPr lang="en-US" sz="2800" b="1" dirty="0" err="1">
                <a:latin typeface="Redressed" panose="020B0604020202020204" charset="0"/>
              </a:rPr>
              <a:t>entra</a:t>
            </a:r>
            <a:r>
              <a:rPr lang="en-US" sz="2800" b="1" dirty="0">
                <a:latin typeface="Redressed" panose="020B0604020202020204" charset="0"/>
              </a:rPr>
              <a:t> o NLP?</a:t>
            </a:r>
            <a:endParaRPr lang="pt-PT" sz="2800" b="1" dirty="0">
              <a:latin typeface="Redressed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3157A2-B1F0-41E4-13A9-3C6298B5625E}"/>
              </a:ext>
            </a:extLst>
          </p:cNvPr>
          <p:cNvSpPr txBox="1"/>
          <p:nvPr/>
        </p:nvSpPr>
        <p:spPr>
          <a:xfrm>
            <a:off x="2711561" y="3811902"/>
            <a:ext cx="6036097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050" b="1" dirty="0">
                <a:latin typeface="Livvic" pitchFamily="2" charset="0"/>
              </a:rPr>
              <a:t>NLP (Natural </a:t>
            </a:r>
            <a:r>
              <a:rPr lang="pt-PT" sz="1050" b="1" dirty="0" err="1">
                <a:latin typeface="Livvic" pitchFamily="2" charset="0"/>
              </a:rPr>
              <a:t>Language</a:t>
            </a:r>
            <a:r>
              <a:rPr lang="pt-PT" sz="1050" b="1" dirty="0">
                <a:latin typeface="Livvic" pitchFamily="2" charset="0"/>
              </a:rPr>
              <a:t> </a:t>
            </a:r>
            <a:r>
              <a:rPr lang="pt-PT" sz="1050" b="1" dirty="0" err="1">
                <a:latin typeface="Livvic" pitchFamily="2" charset="0"/>
              </a:rPr>
              <a:t>Processing</a:t>
            </a:r>
            <a:r>
              <a:rPr lang="pt-PT" sz="1050" b="1" dirty="0">
                <a:latin typeface="Livvic" pitchFamily="2" charset="0"/>
              </a:rPr>
              <a:t>)</a:t>
            </a:r>
            <a:r>
              <a:rPr lang="pt-PT" sz="1050" dirty="0">
                <a:latin typeface="Livvic" pitchFamily="2" charset="0"/>
              </a:rPr>
              <a:t>: Campo da IA focado em permitir que as máquinas compreendam, interpretem e gerem </a:t>
            </a:r>
            <a:r>
              <a:rPr lang="pt-PT" sz="1050" b="1" dirty="0">
                <a:latin typeface="Livvic" pitchFamily="2" charset="0"/>
              </a:rPr>
              <a:t>linguagem</a:t>
            </a:r>
            <a:r>
              <a:rPr lang="pt-PT" sz="1050" dirty="0">
                <a:latin typeface="Livvic" pitchFamily="2" charset="0"/>
              </a:rPr>
              <a:t> </a:t>
            </a:r>
            <a:r>
              <a:rPr lang="pt-PT" sz="1050" b="1" dirty="0">
                <a:latin typeface="Livvic" pitchFamily="2" charset="0"/>
              </a:rPr>
              <a:t>humana</a:t>
            </a:r>
            <a:r>
              <a:rPr lang="pt-PT" sz="1050" dirty="0">
                <a:latin typeface="Livvic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050" dirty="0">
                <a:latin typeface="Livvic" pitchFamily="2" charset="0"/>
              </a:rPr>
              <a:t>Envolve técnicas de </a:t>
            </a:r>
            <a:r>
              <a:rPr lang="pt-PT" sz="1050" b="1" dirty="0">
                <a:latin typeface="Livvic" pitchFamily="2" charset="0"/>
              </a:rPr>
              <a:t>ML</a:t>
            </a:r>
            <a:r>
              <a:rPr lang="pt-PT" sz="1050" dirty="0">
                <a:latin typeface="Livvic" pitchFamily="2" charset="0"/>
              </a:rPr>
              <a:t> e </a:t>
            </a:r>
            <a:r>
              <a:rPr lang="pt-PT" sz="1050" b="1" dirty="0">
                <a:latin typeface="Livvic" pitchFamily="2" charset="0"/>
              </a:rPr>
              <a:t>DL</a:t>
            </a:r>
            <a:r>
              <a:rPr lang="pt-PT" sz="1050" dirty="0">
                <a:latin typeface="Livvic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050" b="1" dirty="0">
                <a:latin typeface="Livvic" pitchFamily="2" charset="0"/>
              </a:rPr>
              <a:t>Exemplos de aplicações</a:t>
            </a:r>
            <a:r>
              <a:rPr lang="pt-PT" sz="1050" dirty="0">
                <a:latin typeface="Livvic" pitchFamily="2" charset="0"/>
              </a:rPr>
              <a:t>: </a:t>
            </a:r>
            <a:r>
              <a:rPr lang="pt-PT" sz="1050" dirty="0" err="1">
                <a:latin typeface="Livvic" pitchFamily="2" charset="0"/>
              </a:rPr>
              <a:t>Chatbots</a:t>
            </a:r>
            <a:r>
              <a:rPr lang="pt-PT" sz="1050" dirty="0">
                <a:latin typeface="Livvic" pitchFamily="2" charset="0"/>
              </a:rPr>
              <a:t>, tradutores automáticos, análise de sentimentos, assistentes virtuais.</a:t>
            </a:r>
            <a:endParaRPr lang="en-US" sz="1050" dirty="0">
              <a:latin typeface="Livvic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D5C499-DA5D-CF17-9019-80D49AD9872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384" r="7384"/>
          <a:stretch/>
        </p:blipFill>
        <p:spPr>
          <a:xfrm>
            <a:off x="223876" y="842288"/>
            <a:ext cx="2587745" cy="2545148"/>
          </a:xfrm>
          <a:prstGeom prst="roundRect">
            <a:avLst>
              <a:gd name="adj" fmla="val 12857"/>
            </a:avLst>
          </a:prstGeom>
          <a:ln>
            <a:solidFill>
              <a:schemeClr val="tx2">
                <a:lumMod val="1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E9B373-DB1F-ED4A-7983-07724D9D3BE8}"/>
              </a:ext>
            </a:extLst>
          </p:cNvPr>
          <p:cNvSpPr txBox="1"/>
          <p:nvPr/>
        </p:nvSpPr>
        <p:spPr>
          <a:xfrm>
            <a:off x="2996731" y="883755"/>
            <a:ext cx="603609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latin typeface="Livvic" pitchFamily="2" charset="0"/>
              </a:rPr>
              <a:t>A </a:t>
            </a:r>
            <a:r>
              <a:rPr lang="pt-PT" sz="1100" b="1" dirty="0">
                <a:latin typeface="Livvic" pitchFamily="2" charset="0"/>
              </a:rPr>
              <a:t>Programação </a:t>
            </a:r>
            <a:r>
              <a:rPr lang="pt-PT" sz="1100" b="1" dirty="0" err="1">
                <a:latin typeface="Livvic" pitchFamily="2" charset="0"/>
              </a:rPr>
              <a:t>Neuro-Linguística</a:t>
            </a:r>
            <a:r>
              <a:rPr lang="pt-PT" sz="1100" b="1" dirty="0">
                <a:latin typeface="Livvic" pitchFamily="2" charset="0"/>
              </a:rPr>
              <a:t> (PNL) </a:t>
            </a:r>
            <a:r>
              <a:rPr lang="pt-PT" sz="1100" dirty="0">
                <a:latin typeface="Livvic" pitchFamily="2" charset="0"/>
              </a:rPr>
              <a:t>explora a forma como o </a:t>
            </a:r>
            <a:r>
              <a:rPr lang="pt-PT" sz="1100" b="1" dirty="0">
                <a:latin typeface="Livvic" pitchFamily="2" charset="0"/>
              </a:rPr>
              <a:t>cérebro (neuro),</a:t>
            </a:r>
            <a:r>
              <a:rPr lang="pt-PT" sz="1100" dirty="0">
                <a:latin typeface="Livvic" pitchFamily="2" charset="0"/>
              </a:rPr>
              <a:t> a </a:t>
            </a:r>
            <a:r>
              <a:rPr lang="pt-PT" sz="1100" b="1" dirty="0">
                <a:latin typeface="Livvic" pitchFamily="2" charset="0"/>
              </a:rPr>
              <a:t>linguagem (</a:t>
            </a:r>
            <a:r>
              <a:rPr lang="pt-PT" sz="1100" b="1" dirty="0" err="1">
                <a:latin typeface="Livvic" pitchFamily="2" charset="0"/>
              </a:rPr>
              <a:t>linguistic</a:t>
            </a:r>
            <a:r>
              <a:rPr lang="pt-PT" sz="1100" b="1" dirty="0">
                <a:latin typeface="Livvic" pitchFamily="2" charset="0"/>
              </a:rPr>
              <a:t>)</a:t>
            </a:r>
            <a:r>
              <a:rPr lang="pt-PT" sz="1100" dirty="0">
                <a:latin typeface="Livvic" pitchFamily="2" charset="0"/>
              </a:rPr>
              <a:t> e os padrões de </a:t>
            </a:r>
            <a:r>
              <a:rPr lang="pt-PT" sz="1100" b="1" dirty="0">
                <a:latin typeface="Livvic" pitchFamily="2" charset="0"/>
              </a:rPr>
              <a:t>comportamento (</a:t>
            </a:r>
            <a:r>
              <a:rPr lang="pt-PT" sz="1100" b="1" dirty="0" err="1">
                <a:latin typeface="Livvic" pitchFamily="2" charset="0"/>
              </a:rPr>
              <a:t>programming</a:t>
            </a:r>
            <a:r>
              <a:rPr lang="pt-PT" sz="1100" b="1" dirty="0">
                <a:latin typeface="Livvic" pitchFamily="2" charset="0"/>
              </a:rPr>
              <a:t>)</a:t>
            </a:r>
            <a:r>
              <a:rPr lang="pt-PT" sz="1100" dirty="0">
                <a:latin typeface="Livvic" pitchFamily="2" charset="0"/>
              </a:rPr>
              <a:t> interagem para influenciar a forma como </a:t>
            </a:r>
            <a:r>
              <a:rPr lang="pt-PT" sz="1100" b="1" dirty="0">
                <a:latin typeface="Livvic" pitchFamily="2" charset="0"/>
              </a:rPr>
              <a:t>pensamos</a:t>
            </a:r>
            <a:r>
              <a:rPr lang="pt-PT" sz="1100" dirty="0">
                <a:latin typeface="Livvic" pitchFamily="2" charset="0"/>
              </a:rPr>
              <a:t>, </a:t>
            </a:r>
            <a:r>
              <a:rPr lang="pt-PT" sz="1100" b="1" dirty="0">
                <a:latin typeface="Livvic" pitchFamily="2" charset="0"/>
              </a:rPr>
              <a:t>comunicamos</a:t>
            </a:r>
            <a:r>
              <a:rPr lang="pt-PT" sz="1100" dirty="0">
                <a:latin typeface="Livvic" pitchFamily="2" charset="0"/>
              </a:rPr>
              <a:t> e </a:t>
            </a:r>
            <a:r>
              <a:rPr lang="pt-PT" sz="1100" b="1" dirty="0">
                <a:latin typeface="Livvic" pitchFamily="2" charset="0"/>
              </a:rPr>
              <a:t>agimos</a:t>
            </a:r>
            <a:r>
              <a:rPr lang="pt-PT" sz="1100" dirty="0">
                <a:latin typeface="Livvic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100" b="1" dirty="0">
                <a:latin typeface="Livvic" pitchFamily="2" charset="0"/>
              </a:rPr>
              <a:t>Neuro</a:t>
            </a:r>
            <a:r>
              <a:rPr lang="pt-PT" sz="1100" dirty="0">
                <a:latin typeface="Livvic" pitchFamily="2" charset="0"/>
              </a:rPr>
              <a:t>: Refere-se à forma como processamos a informação através dos sentidos e do cérebro.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100" b="1" dirty="0" err="1">
                <a:latin typeface="Livvic" pitchFamily="2" charset="0"/>
              </a:rPr>
              <a:t>Linguistic</a:t>
            </a:r>
            <a:r>
              <a:rPr lang="pt-PT" sz="1100" dirty="0">
                <a:latin typeface="Livvic" pitchFamily="2" charset="0"/>
              </a:rPr>
              <a:t>: Diz respeito à comunicação verbal e não-verbal que utilizamos para dar sentido ao mundo.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100" b="1" dirty="0" err="1">
                <a:latin typeface="Livvic" pitchFamily="2" charset="0"/>
              </a:rPr>
              <a:t>Programming</a:t>
            </a:r>
            <a:r>
              <a:rPr lang="pt-PT" sz="1100" dirty="0">
                <a:latin typeface="Livvic" pitchFamily="2" charset="0"/>
              </a:rPr>
              <a:t>: Representa os padrões mentais e comportamentais que desenvolvemos ao longo da vida.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100" dirty="0">
              <a:latin typeface="Livvic" pitchFamily="2" charset="0"/>
            </a:endParaRPr>
          </a:p>
          <a:p>
            <a:pPr algn="ctr"/>
            <a:r>
              <a:rPr lang="pt-PT" sz="1100" b="1" dirty="0">
                <a:latin typeface="Livvic" pitchFamily="2" charset="0"/>
              </a:rPr>
              <a:t>Combinações chave:</a:t>
            </a:r>
          </a:p>
          <a:p>
            <a:r>
              <a:rPr lang="pt-PT" sz="1100" b="1" dirty="0">
                <a:latin typeface="Livvic" pitchFamily="2" charset="0"/>
              </a:rPr>
              <a:t>Neuro + </a:t>
            </a:r>
            <a:r>
              <a:rPr lang="pt-PT" sz="1100" b="1" dirty="0" err="1">
                <a:latin typeface="Livvic" pitchFamily="2" charset="0"/>
              </a:rPr>
              <a:t>Linguistic</a:t>
            </a:r>
            <a:r>
              <a:rPr lang="pt-PT" sz="1100" b="1" dirty="0">
                <a:latin typeface="Livvic" pitchFamily="2" charset="0"/>
              </a:rPr>
              <a:t> </a:t>
            </a:r>
            <a:r>
              <a:rPr lang="pt-PT" sz="1100" dirty="0">
                <a:latin typeface="Livvic" pitchFamily="2" charset="0"/>
              </a:rPr>
              <a:t>= Estratégias de pensamento</a:t>
            </a:r>
          </a:p>
          <a:p>
            <a:r>
              <a:rPr lang="pt-PT" sz="1100" b="1" dirty="0">
                <a:latin typeface="Livvic" pitchFamily="2" charset="0"/>
              </a:rPr>
              <a:t>Neuro + </a:t>
            </a:r>
            <a:r>
              <a:rPr lang="pt-PT" sz="1100" b="1" dirty="0" err="1">
                <a:latin typeface="Livvic" pitchFamily="2" charset="0"/>
              </a:rPr>
              <a:t>Programming</a:t>
            </a:r>
            <a:r>
              <a:rPr lang="pt-PT" sz="1100" b="1" dirty="0">
                <a:latin typeface="Livvic" pitchFamily="2" charset="0"/>
              </a:rPr>
              <a:t> </a:t>
            </a:r>
            <a:r>
              <a:rPr lang="pt-PT" sz="1100" dirty="0">
                <a:latin typeface="Livvic" pitchFamily="2" charset="0"/>
              </a:rPr>
              <a:t>= Comportamentos automáticos</a:t>
            </a:r>
          </a:p>
          <a:p>
            <a:r>
              <a:rPr lang="pt-PT" sz="1100" b="1" dirty="0" err="1">
                <a:latin typeface="Livvic" pitchFamily="2" charset="0"/>
              </a:rPr>
              <a:t>Programming</a:t>
            </a:r>
            <a:r>
              <a:rPr lang="pt-PT" sz="1100" b="1" dirty="0">
                <a:latin typeface="Livvic" pitchFamily="2" charset="0"/>
              </a:rPr>
              <a:t> + </a:t>
            </a:r>
            <a:r>
              <a:rPr lang="pt-PT" sz="1100" b="1" dirty="0" err="1">
                <a:latin typeface="Livvic" pitchFamily="2" charset="0"/>
              </a:rPr>
              <a:t>Linguistic</a:t>
            </a:r>
            <a:r>
              <a:rPr lang="pt-PT" sz="1100" b="1" dirty="0">
                <a:latin typeface="Livvic" pitchFamily="2" charset="0"/>
              </a:rPr>
              <a:t> </a:t>
            </a:r>
            <a:r>
              <a:rPr lang="pt-PT" sz="1100" dirty="0">
                <a:latin typeface="Livvic" pitchFamily="2" charset="0"/>
              </a:rPr>
              <a:t>= Mapas mentais e formas de expressão</a:t>
            </a:r>
            <a:endParaRPr lang="en-US" sz="1100" dirty="0">
              <a:latin typeface="Livv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098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video and audio&#10;&#10;Description automatically generated with medium confidence">
            <a:extLst>
              <a:ext uri="{FF2B5EF4-FFF2-40B4-BE49-F238E27FC236}">
                <a16:creationId xmlns:a16="http://schemas.microsoft.com/office/drawing/2014/main" id="{7572ABE2-C7E2-2422-F3AA-71D8FC280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380" y="692150"/>
            <a:ext cx="5638799" cy="3759199"/>
          </a:xfrm>
          <a:prstGeom prst="roundRect">
            <a:avLst>
              <a:gd name="adj" fmla="val 852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Google Shape;501;p58">
            <a:extLst>
              <a:ext uri="{FF2B5EF4-FFF2-40B4-BE49-F238E27FC236}">
                <a16:creationId xmlns:a16="http://schemas.microsoft.com/office/drawing/2014/main" id="{34B33479-6C07-95F9-0129-861521C1C0DF}"/>
              </a:ext>
            </a:extLst>
          </p:cNvPr>
          <p:cNvSpPr txBox="1">
            <a:spLocks/>
          </p:cNvSpPr>
          <p:nvPr/>
        </p:nvSpPr>
        <p:spPr>
          <a:xfrm>
            <a:off x="980995" y="99060"/>
            <a:ext cx="7182009" cy="508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sz="2800" b="1" dirty="0">
                <a:latin typeface="Redressed" panose="020B0604020202020204" charset="0"/>
              </a:rPr>
              <a:t>Aplicações do NLP em Diferentes Tipos de Dados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533A45-2B60-B60F-D8C9-E32C370BEAC6}"/>
              </a:ext>
            </a:extLst>
          </p:cNvPr>
          <p:cNvSpPr txBox="1"/>
          <p:nvPr/>
        </p:nvSpPr>
        <p:spPr>
          <a:xfrm>
            <a:off x="255111" y="1125199"/>
            <a:ext cx="258714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Livvic" pitchFamily="2" charset="0"/>
              </a:rPr>
              <a:t>O </a:t>
            </a:r>
            <a:r>
              <a:rPr lang="pt-PT" b="1" dirty="0">
                <a:latin typeface="Livvic" pitchFamily="2" charset="0"/>
              </a:rPr>
              <a:t>NLP</a:t>
            </a:r>
            <a:r>
              <a:rPr lang="pt-PT" dirty="0">
                <a:latin typeface="Livvic" pitchFamily="2" charset="0"/>
              </a:rPr>
              <a:t> pode ser aplicado não só a </a:t>
            </a:r>
            <a:r>
              <a:rPr lang="pt-PT" b="1" dirty="0">
                <a:latin typeface="Livvic" pitchFamily="2" charset="0"/>
              </a:rPr>
              <a:t>texto escrito</a:t>
            </a:r>
            <a:r>
              <a:rPr lang="pt-PT" dirty="0">
                <a:latin typeface="Livvic" pitchFamily="2" charset="0"/>
              </a:rPr>
              <a:t>, mas também a </a:t>
            </a:r>
            <a:r>
              <a:rPr lang="pt-PT" b="1" dirty="0">
                <a:latin typeface="Livvic" pitchFamily="2" charset="0"/>
              </a:rPr>
              <a:t>áudio</a:t>
            </a:r>
            <a:r>
              <a:rPr lang="pt-PT" dirty="0">
                <a:latin typeface="Livvic" pitchFamily="2" charset="0"/>
              </a:rPr>
              <a:t>, </a:t>
            </a:r>
            <a:r>
              <a:rPr lang="pt-PT" b="1" dirty="0">
                <a:latin typeface="Livvic" pitchFamily="2" charset="0"/>
              </a:rPr>
              <a:t>vídeo</a:t>
            </a:r>
            <a:r>
              <a:rPr lang="pt-PT" dirty="0">
                <a:latin typeface="Livvic" pitchFamily="2" charset="0"/>
              </a:rPr>
              <a:t> e </a:t>
            </a:r>
            <a:r>
              <a:rPr lang="pt-PT" b="1" dirty="0">
                <a:latin typeface="Livvic" pitchFamily="2" charset="0"/>
              </a:rPr>
              <a:t>imagem</a:t>
            </a:r>
            <a:r>
              <a:rPr lang="pt-PT" dirty="0">
                <a:latin typeface="Livvic" pitchFamily="2" charset="0"/>
              </a:rPr>
              <a:t>, através da extração de linguagem e conteúdo verbal ou não verbal.</a:t>
            </a:r>
          </a:p>
          <a:p>
            <a:r>
              <a:rPr lang="pt-PT" dirty="0">
                <a:latin typeface="Livvic" pitchFamily="2" charset="0"/>
              </a:rPr>
              <a:t>Entre as aplicações mais comuns destacam-se: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>
                <a:latin typeface="Livvic" pitchFamily="2" charset="0"/>
              </a:rPr>
              <a:t>Análise de sentimento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Livvic" pitchFamily="2" charset="0"/>
              </a:rPr>
              <a:t>Extração de entidades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Livvic" pitchFamily="2" charset="0"/>
              </a:rPr>
              <a:t>Tradução automática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Livvic" pitchFamily="2" charset="0"/>
              </a:rPr>
              <a:t>Resumo de texto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Livvic" pitchFamily="2" charset="0"/>
              </a:rPr>
              <a:t>Entre outras.</a:t>
            </a:r>
            <a:endParaRPr lang="en-US" dirty="0">
              <a:latin typeface="Livv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649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1C49A-2187-C70A-25DB-27C2C5A9A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01;p58">
            <a:extLst>
              <a:ext uri="{FF2B5EF4-FFF2-40B4-BE49-F238E27FC236}">
                <a16:creationId xmlns:a16="http://schemas.microsoft.com/office/drawing/2014/main" id="{92F6402B-E4FE-B1C0-7237-31B506C077A2}"/>
              </a:ext>
            </a:extLst>
          </p:cNvPr>
          <p:cNvSpPr txBox="1">
            <a:spLocks/>
          </p:cNvSpPr>
          <p:nvPr/>
        </p:nvSpPr>
        <p:spPr>
          <a:xfrm>
            <a:off x="980995" y="99060"/>
            <a:ext cx="7182009" cy="508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sz="3200" b="1" dirty="0" err="1">
                <a:latin typeface="Redressed" panose="020B0604020202020204" charset="0"/>
              </a:rPr>
              <a:t>Large</a:t>
            </a:r>
            <a:r>
              <a:rPr lang="pt-PT" sz="3200" b="1" dirty="0">
                <a:latin typeface="Redressed" panose="020B0604020202020204" charset="0"/>
              </a:rPr>
              <a:t> </a:t>
            </a:r>
            <a:r>
              <a:rPr lang="pt-PT" sz="3200" b="1" dirty="0" err="1">
                <a:latin typeface="Redressed" panose="020B0604020202020204" charset="0"/>
              </a:rPr>
              <a:t>Language</a:t>
            </a:r>
            <a:r>
              <a:rPr lang="pt-PT" sz="3200" b="1" dirty="0">
                <a:latin typeface="Redressed" panose="020B0604020202020204" charset="0"/>
              </a:rPr>
              <a:t> </a:t>
            </a:r>
            <a:r>
              <a:rPr lang="pt-PT" sz="3200" b="1" dirty="0" err="1">
                <a:latin typeface="Redressed" panose="020B0604020202020204" charset="0"/>
              </a:rPr>
              <a:t>Models</a:t>
            </a:r>
            <a:r>
              <a:rPr lang="pt-PT" sz="3200" b="1" dirty="0">
                <a:latin typeface="Redressed" panose="020B0604020202020204" charset="0"/>
              </a:rPr>
              <a:t> (</a:t>
            </a:r>
            <a:r>
              <a:rPr lang="pt-PT" sz="3200" b="1" dirty="0" err="1">
                <a:latin typeface="Redressed" panose="020B0604020202020204" charset="0"/>
              </a:rPr>
              <a:t>LLMs</a:t>
            </a:r>
            <a:r>
              <a:rPr lang="pt-PT" sz="3200" b="1" dirty="0">
                <a:latin typeface="Redressed" panose="020B0604020202020204" charset="0"/>
              </a:rPr>
              <a:t>)</a:t>
            </a:r>
            <a:endParaRPr lang="pt-PT" sz="3200" dirty="0">
              <a:latin typeface="Redressed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A8C7C-1C8C-ACFA-4EFE-91B07F8AE88D}"/>
              </a:ext>
            </a:extLst>
          </p:cNvPr>
          <p:cNvSpPr txBox="1"/>
          <p:nvPr/>
        </p:nvSpPr>
        <p:spPr>
          <a:xfrm>
            <a:off x="255111" y="681854"/>
            <a:ext cx="420024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Livvic" pitchFamily="2" charset="0"/>
              </a:rPr>
              <a:t>Modelos de </a:t>
            </a:r>
            <a:r>
              <a:rPr lang="pt-PT" b="1" dirty="0" err="1">
                <a:latin typeface="Livvic" pitchFamily="2" charset="0"/>
              </a:rPr>
              <a:t>deep</a:t>
            </a:r>
            <a:r>
              <a:rPr lang="pt-PT" b="1" dirty="0">
                <a:latin typeface="Livvic" pitchFamily="2" charset="0"/>
              </a:rPr>
              <a:t> </a:t>
            </a:r>
            <a:r>
              <a:rPr lang="pt-PT" b="1" dirty="0" err="1">
                <a:latin typeface="Livvic" pitchFamily="2" charset="0"/>
              </a:rPr>
              <a:t>learning</a:t>
            </a:r>
            <a:r>
              <a:rPr lang="pt-PT" dirty="0">
                <a:latin typeface="Livvic" pitchFamily="2" charset="0"/>
              </a:rPr>
              <a:t> treinados para processar e gerar linguagem humana.</a:t>
            </a:r>
          </a:p>
          <a:p>
            <a:r>
              <a:rPr lang="pt-PT" dirty="0">
                <a:latin typeface="Livvic" pitchFamily="2" charset="0"/>
              </a:rPr>
              <a:t>Baseiam-se em arquiteturas </a:t>
            </a:r>
            <a:r>
              <a:rPr lang="pt-PT" b="1" dirty="0" err="1">
                <a:latin typeface="Livvic" pitchFamily="2" charset="0"/>
              </a:rPr>
              <a:t>transformers</a:t>
            </a:r>
            <a:r>
              <a:rPr lang="pt-PT" dirty="0">
                <a:latin typeface="Livvic" pitchFamily="2" charset="0"/>
              </a:rPr>
              <a:t> (</a:t>
            </a:r>
            <a:r>
              <a:rPr lang="pt-PT" dirty="0" err="1">
                <a:latin typeface="Livvic" pitchFamily="2" charset="0"/>
              </a:rPr>
              <a:t>ex</a:t>
            </a:r>
            <a:r>
              <a:rPr lang="pt-PT" dirty="0">
                <a:latin typeface="Livvic" pitchFamily="2" charset="0"/>
              </a:rPr>
              <a:t>: GPT, BERT), capazes de capturar contextos complexos em texto.</a:t>
            </a:r>
          </a:p>
          <a:p>
            <a:r>
              <a:rPr lang="pt-PT" dirty="0">
                <a:latin typeface="Livvic" pitchFamily="2" charset="0"/>
              </a:rPr>
              <a:t>Treinados com </a:t>
            </a:r>
            <a:r>
              <a:rPr lang="pt-PT" b="1" dirty="0">
                <a:latin typeface="Livvic" pitchFamily="2" charset="0"/>
              </a:rPr>
              <a:t>quantidades massivas de dados</a:t>
            </a:r>
            <a:r>
              <a:rPr lang="pt-PT" dirty="0">
                <a:latin typeface="Livvic" pitchFamily="2" charset="0"/>
              </a:rPr>
              <a:t> (livros, artigos, código, etc.).</a:t>
            </a:r>
          </a:p>
          <a:p>
            <a:endParaRPr lang="pt-PT" dirty="0">
              <a:latin typeface="Livvic" pitchFamily="2" charset="0"/>
            </a:endParaRPr>
          </a:p>
          <a:p>
            <a:endParaRPr lang="pt-PT" dirty="0">
              <a:latin typeface="Livvic" pitchFamily="2" charset="0"/>
            </a:endParaRPr>
          </a:p>
          <a:p>
            <a:pPr algn="ctr"/>
            <a:r>
              <a:rPr lang="pt-PT" b="1" dirty="0"/>
              <a:t>Como se relacionam com NLP, ML e AI?</a:t>
            </a:r>
            <a:endParaRPr lang="pt-PT" dirty="0"/>
          </a:p>
          <a:p>
            <a:r>
              <a:rPr lang="pt-PT" b="1" dirty="0"/>
              <a:t>AI</a:t>
            </a:r>
            <a:r>
              <a:rPr lang="pt-PT" dirty="0"/>
              <a:t> &gt; </a:t>
            </a:r>
            <a:r>
              <a:rPr lang="pt-PT" b="1" dirty="0"/>
              <a:t>ML</a:t>
            </a:r>
            <a:r>
              <a:rPr lang="pt-PT" dirty="0"/>
              <a:t> &gt; </a:t>
            </a:r>
            <a:r>
              <a:rPr lang="pt-PT" b="1" dirty="0" err="1"/>
              <a:t>Deep</a:t>
            </a:r>
            <a:r>
              <a:rPr lang="pt-PT" b="1" dirty="0"/>
              <a:t> </a:t>
            </a:r>
            <a:r>
              <a:rPr lang="pt-PT" b="1" dirty="0" err="1"/>
              <a:t>Learning</a:t>
            </a:r>
            <a:r>
              <a:rPr lang="pt-PT" dirty="0"/>
              <a:t> &gt; </a:t>
            </a:r>
            <a:r>
              <a:rPr lang="pt-PT" b="1" dirty="0"/>
              <a:t>NLP</a:t>
            </a:r>
            <a:r>
              <a:rPr lang="pt-PT" dirty="0"/>
              <a:t> &gt; </a:t>
            </a:r>
            <a:r>
              <a:rPr lang="pt-PT" b="1" dirty="0" err="1"/>
              <a:t>LLMs</a:t>
            </a:r>
            <a:endParaRPr lang="pt-PT" dirty="0"/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pt-PT" dirty="0" err="1"/>
              <a:t>LLMs</a:t>
            </a:r>
            <a:r>
              <a:rPr lang="pt-PT" dirty="0"/>
              <a:t> são uma aplicação avançada de NLP, que por sua vez depende de técnicas de </a:t>
            </a:r>
            <a:r>
              <a:rPr lang="pt-PT" dirty="0" err="1"/>
              <a:t>deep</a:t>
            </a:r>
            <a:r>
              <a:rPr lang="pt-PT" dirty="0"/>
              <a:t> </a:t>
            </a:r>
            <a:r>
              <a:rPr lang="pt-PT" dirty="0" err="1"/>
              <a:t>learning</a:t>
            </a:r>
            <a:r>
              <a:rPr lang="pt-PT" dirty="0"/>
              <a:t>.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algn="ctr"/>
            <a:r>
              <a:rPr lang="pt-PT" b="1" dirty="0"/>
              <a:t>Limitações</a:t>
            </a:r>
            <a:r>
              <a:rPr lang="pt-PT" dirty="0"/>
              <a:t>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pt-PT" dirty="0"/>
              <a:t>Podem alucinar (gerar informações incorretas).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pt-PT" dirty="0"/>
              <a:t>Não têm "consciência" ou entendimento humano.</a:t>
            </a:r>
          </a:p>
          <a:p>
            <a:endParaRPr lang="pt-PT" dirty="0">
              <a:latin typeface="Livvic" pitchFamily="2" charset="0"/>
            </a:endParaRPr>
          </a:p>
        </p:txBody>
      </p:sp>
      <p:pic>
        <p:nvPicPr>
          <p:cNvPr id="1026" name="Picture 2" descr="Evolution of LLM: Illustrating the interplay and overlap | Download  Scientific Diagram">
            <a:extLst>
              <a:ext uri="{FF2B5EF4-FFF2-40B4-BE49-F238E27FC236}">
                <a16:creationId xmlns:a16="http://schemas.microsoft.com/office/drawing/2014/main" id="{A0EC7A8B-1842-E454-B5EE-4DBCBADF0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643" y="863514"/>
            <a:ext cx="3888619" cy="372424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345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42177-C0AF-0E52-3F6D-D8358F8B4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Evolution of Large Language Models: Unveiling the Latest Advancements  in LLMs | by Shikhar Bajpai | Medium">
            <a:extLst>
              <a:ext uri="{FF2B5EF4-FFF2-40B4-BE49-F238E27FC236}">
                <a16:creationId xmlns:a16="http://schemas.microsoft.com/office/drawing/2014/main" id="{E0D02355-F5F4-10F4-C67E-DE30635CA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95" y="48259"/>
            <a:ext cx="7182009" cy="4928979"/>
          </a:xfrm>
          <a:prstGeom prst="roundRect">
            <a:avLst>
              <a:gd name="adj" fmla="val 3737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947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>
          <a:extLst>
            <a:ext uri="{FF2B5EF4-FFF2-40B4-BE49-F238E27FC236}">
              <a16:creationId xmlns:a16="http://schemas.microsoft.com/office/drawing/2014/main" id="{F3234BE3-753D-1686-E36F-0C6280136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72">
            <a:extLst>
              <a:ext uri="{FF2B5EF4-FFF2-40B4-BE49-F238E27FC236}">
                <a16:creationId xmlns:a16="http://schemas.microsoft.com/office/drawing/2014/main" id="{5A920BDF-4D0D-1C0C-1FF2-7AD7F46B8C90}"/>
              </a:ext>
            </a:extLst>
          </p:cNvPr>
          <p:cNvSpPr/>
          <p:nvPr/>
        </p:nvSpPr>
        <p:spPr>
          <a:xfrm>
            <a:off x="1675850" y="837804"/>
            <a:ext cx="10884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72">
            <a:extLst>
              <a:ext uri="{FF2B5EF4-FFF2-40B4-BE49-F238E27FC236}">
                <a16:creationId xmlns:a16="http://schemas.microsoft.com/office/drawing/2014/main" id="{24E81134-E556-6CEF-4333-9131C973FA42}"/>
              </a:ext>
            </a:extLst>
          </p:cNvPr>
          <p:cNvSpPr/>
          <p:nvPr/>
        </p:nvSpPr>
        <p:spPr>
          <a:xfrm>
            <a:off x="1675810" y="837799"/>
            <a:ext cx="1088480" cy="986491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72">
            <a:extLst>
              <a:ext uri="{FF2B5EF4-FFF2-40B4-BE49-F238E27FC236}">
                <a16:creationId xmlns:a16="http://schemas.microsoft.com/office/drawing/2014/main" id="{05FEA54F-9367-155B-550E-6D21AAD17F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22450" y="837799"/>
            <a:ext cx="4445700" cy="9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Crisp-dm</a:t>
            </a:r>
            <a:endParaRPr dirty="0"/>
          </a:p>
        </p:txBody>
      </p:sp>
      <p:sp>
        <p:nvSpPr>
          <p:cNvPr id="1318" name="Google Shape;1318;p72">
            <a:extLst>
              <a:ext uri="{FF2B5EF4-FFF2-40B4-BE49-F238E27FC236}">
                <a16:creationId xmlns:a16="http://schemas.microsoft.com/office/drawing/2014/main" id="{088E47BB-E7B6-5D58-B386-7744F144E50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22450" y="1889825"/>
            <a:ext cx="4244234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Cross-</a:t>
            </a:r>
            <a:r>
              <a:rPr lang="pt-PT" b="1" dirty="0" err="1"/>
              <a:t>Industry</a:t>
            </a:r>
            <a:r>
              <a:rPr lang="pt-PT" b="1" dirty="0"/>
              <a:t> Standard </a:t>
            </a:r>
            <a:r>
              <a:rPr lang="pt-PT" b="1" dirty="0" err="1"/>
              <a:t>Process</a:t>
            </a:r>
            <a:r>
              <a:rPr lang="pt-PT" b="1" dirty="0"/>
              <a:t> for Data </a:t>
            </a:r>
            <a:r>
              <a:rPr lang="pt-PT" b="1" dirty="0" err="1"/>
              <a:t>Mining</a:t>
            </a:r>
            <a:endParaRPr b="1" dirty="0"/>
          </a:p>
        </p:txBody>
      </p:sp>
      <p:sp>
        <p:nvSpPr>
          <p:cNvPr id="1319" name="Google Shape;1319;p72">
            <a:extLst>
              <a:ext uri="{FF2B5EF4-FFF2-40B4-BE49-F238E27FC236}">
                <a16:creationId xmlns:a16="http://schemas.microsoft.com/office/drawing/2014/main" id="{D6FE717B-4899-B6A6-52F8-E260C1F2484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675850" y="910150"/>
            <a:ext cx="108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1320" name="Google Shape;1320;p72">
            <a:extLst>
              <a:ext uri="{FF2B5EF4-FFF2-40B4-BE49-F238E27FC236}">
                <a16:creationId xmlns:a16="http://schemas.microsoft.com/office/drawing/2014/main" id="{FAE6446D-1AC7-2E0D-585E-4F8B9D3BB6D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1238" y="2954725"/>
            <a:ext cx="3597276" cy="17407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8489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apyrus History Lesson XL by Slidesgo">
  <a:themeElements>
    <a:clrScheme name="Simple Light">
      <a:dk1>
        <a:srgbClr val="482400"/>
      </a:dk1>
      <a:lt1>
        <a:srgbClr val="FFFFFF"/>
      </a:lt1>
      <a:dk2>
        <a:srgbClr val="595959"/>
      </a:dk2>
      <a:lt2>
        <a:srgbClr val="EEEEEE"/>
      </a:lt2>
      <a:accent1>
        <a:srgbClr val="482400"/>
      </a:accent1>
      <a:accent2>
        <a:srgbClr val="C1AD8F"/>
      </a:accent2>
      <a:accent3>
        <a:srgbClr val="553333"/>
      </a:accent3>
      <a:accent4>
        <a:srgbClr val="C1AD8F"/>
      </a:accent4>
      <a:accent5>
        <a:srgbClr val="482400"/>
      </a:accent5>
      <a:accent6>
        <a:srgbClr val="C1AD8F"/>
      </a:accent6>
      <a:hlink>
        <a:srgbClr val="4824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B65209DBFF0BD4CA334E984111739BD" ma:contentTypeVersion="17" ma:contentTypeDescription="Criar um novo documento." ma:contentTypeScope="" ma:versionID="dd185fb4eb22abfba1bbf1df215db036">
  <xsd:schema xmlns:xsd="http://www.w3.org/2001/XMLSchema" xmlns:xs="http://www.w3.org/2001/XMLSchema" xmlns:p="http://schemas.microsoft.com/office/2006/metadata/properties" xmlns:ns3="e5320658-45b1-444d-b7a9-3efd9c437958" xmlns:ns4="3f59f02c-74f8-4e70-b149-5783d454d21b" targetNamespace="http://schemas.microsoft.com/office/2006/metadata/properties" ma:root="true" ma:fieldsID="a7806ad5a617df065cd1e22143199572" ns3:_="" ns4:_="">
    <xsd:import namespace="e5320658-45b1-444d-b7a9-3efd9c437958"/>
    <xsd:import namespace="3f59f02c-74f8-4e70-b149-5783d454d21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320658-45b1-444d-b7a9-3efd9c4379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DateTaken" ma:index="2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59f02c-74f8-4e70-b149-5783d454d21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hes de 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de Sugestão de Partilha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5320658-45b1-444d-b7a9-3efd9c437958" xsi:nil="true"/>
  </documentManagement>
</p:properties>
</file>

<file path=customXml/itemProps1.xml><?xml version="1.0" encoding="utf-8"?>
<ds:datastoreItem xmlns:ds="http://schemas.openxmlformats.org/officeDocument/2006/customXml" ds:itemID="{FE4DBCA0-4CB7-4DE0-B546-DE40C96362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320658-45b1-444d-b7a9-3efd9c437958"/>
    <ds:schemaRef ds:uri="3f59f02c-74f8-4e70-b149-5783d454d2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FBDAB3D-7C4C-4654-8F0D-D4A5753BFA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460862-C726-4C02-8F01-FF7871BA2EFF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e5320658-45b1-444d-b7a9-3efd9c437958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3f59f02c-74f8-4e70-b149-5783d454d21b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885</TotalTime>
  <Words>4421</Words>
  <Application>Microsoft Office PowerPoint</Application>
  <PresentationFormat>On-screen Show (16:9)</PresentationFormat>
  <Paragraphs>497</Paragraphs>
  <Slides>43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Redressed</vt:lpstr>
      <vt:lpstr>Arial</vt:lpstr>
      <vt:lpstr>Livvic Light</vt:lpstr>
      <vt:lpstr>Livvic</vt:lpstr>
      <vt:lpstr>Papyrus History Lesson XL by Slidesgo</vt:lpstr>
      <vt:lpstr>AULA IV</vt:lpstr>
      <vt:lpstr>O que é a inteligência Artificial e NLP?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Crisp-dm</vt:lpstr>
      <vt:lpstr>CRISP-DM</vt:lpstr>
      <vt:lpstr>CRISP-DM: Uma metodologia estruturada para projetos de Machine Learning</vt:lpstr>
      <vt:lpstr>Business Understanding</vt:lpstr>
      <vt:lpstr>Business Understanding</vt:lpstr>
      <vt:lpstr>Data Understanding</vt:lpstr>
      <vt:lpstr>Data Preparation</vt:lpstr>
      <vt:lpstr>Data Preparation</vt:lpstr>
      <vt:lpstr>Data Preparation</vt:lpstr>
      <vt:lpstr>Data Preparation</vt:lpstr>
      <vt:lpstr>PowerPoint Presentation</vt:lpstr>
      <vt:lpstr>PowerPoint Presentation</vt:lpstr>
      <vt:lpstr>Tratamento de Negações em NLP</vt:lpstr>
      <vt:lpstr>Tratamento de Negações em NLP</vt:lpstr>
      <vt:lpstr>TF-IDF (Term Frequency-Inverse Document Frequency)</vt:lpstr>
      <vt:lpstr>TF-IDF (Term Frequency-Inverse Document Frequency)</vt:lpstr>
      <vt:lpstr>Divisão dos dados para os modelos</vt:lpstr>
      <vt:lpstr>Data Preparation</vt:lpstr>
      <vt:lpstr>Modelling</vt:lpstr>
      <vt:lpstr>Modelling</vt:lpstr>
      <vt:lpstr>Supervised Learning</vt:lpstr>
      <vt:lpstr>Classification Supervised Learning</vt:lpstr>
      <vt:lpstr>Classification Supervised Learning</vt:lpstr>
      <vt:lpstr>Classification Supervised Learning</vt:lpstr>
      <vt:lpstr>Classification Supervised Learning</vt:lpstr>
      <vt:lpstr>Classification Supervised Learning</vt:lpstr>
      <vt:lpstr>Redes Neuronais Artificiais</vt:lpstr>
      <vt:lpstr>Redes Neuronais Artificiais - GRU</vt:lpstr>
      <vt:lpstr>Modelling</vt:lpstr>
      <vt:lpstr>Evaluation</vt:lpstr>
      <vt:lpstr>Métricas de Regressão</vt:lpstr>
      <vt:lpstr>Métricas de Classificação</vt:lpstr>
      <vt:lpstr>Cuidados a ter na leitura das métricas!</vt:lpstr>
      <vt:lpstr>Evaluation</vt:lpstr>
      <vt:lpstr>Deployment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Diogo Freitas</dc:creator>
  <cp:lastModifiedBy>Diogo Alonso de Freitas</cp:lastModifiedBy>
  <cp:revision>2</cp:revision>
  <dcterms:modified xsi:type="dcterms:W3CDTF">2025-07-25T01:17:14Z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0x0101005B65209DBFF0BD4CA334E984111739BD</vt:lpwstr>
  </property>
</Properties>
</file>